
<file path=[Content_Types].xml><?xml version="1.0" encoding="utf-8"?>
<Types xmlns="http://schemas.openxmlformats.org/package/2006/content-types">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2"/>
  </p:notesMasterIdLst>
  <p:handoutMasterIdLst>
    <p:handoutMasterId r:id="rId43"/>
  </p:handoutMasterIdLst>
  <p:sldIdLst>
    <p:sldId id="487" r:id="rId5"/>
    <p:sldId id="568" r:id="rId6"/>
    <p:sldId id="651" r:id="rId7"/>
    <p:sldId id="652" r:id="rId8"/>
    <p:sldId id="662" r:id="rId9"/>
    <p:sldId id="664" r:id="rId10"/>
    <p:sldId id="663" r:id="rId11"/>
    <p:sldId id="653" r:id="rId12"/>
    <p:sldId id="654" r:id="rId13"/>
    <p:sldId id="655" r:id="rId14"/>
    <p:sldId id="665" r:id="rId15"/>
    <p:sldId id="666" r:id="rId16"/>
    <p:sldId id="667" r:id="rId17"/>
    <p:sldId id="668" r:id="rId18"/>
    <p:sldId id="635" r:id="rId19"/>
    <p:sldId id="669" r:id="rId20"/>
    <p:sldId id="657" r:id="rId21"/>
    <p:sldId id="658" r:id="rId22"/>
    <p:sldId id="659" r:id="rId23"/>
    <p:sldId id="660" r:id="rId24"/>
    <p:sldId id="628" r:id="rId25"/>
    <p:sldId id="629" r:id="rId26"/>
    <p:sldId id="630" r:id="rId27"/>
    <p:sldId id="636" r:id="rId28"/>
    <p:sldId id="637" r:id="rId29"/>
    <p:sldId id="638" r:id="rId30"/>
    <p:sldId id="639" r:id="rId31"/>
    <p:sldId id="640" r:id="rId32"/>
    <p:sldId id="641" r:id="rId33"/>
    <p:sldId id="642" r:id="rId34"/>
    <p:sldId id="643" r:id="rId35"/>
    <p:sldId id="644" r:id="rId36"/>
    <p:sldId id="645" r:id="rId37"/>
    <p:sldId id="646" r:id="rId38"/>
    <p:sldId id="647" r:id="rId39"/>
    <p:sldId id="670" r:id="rId40"/>
    <p:sldId id="671" r:id="rId41"/>
  </p:sldIdLst>
  <p:sldSz cx="9144000" cy="6858000" type="screen4x3"/>
  <p:notesSz cx="7010400" cy="9296400"/>
  <p:custDataLst>
    <p:tags r:id="rId44"/>
  </p:custDataLst>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FAA"/>
    <a:srgbClr val="56944F"/>
    <a:srgbClr val="F3FF7D"/>
    <a:srgbClr val="1857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4956" autoAdjust="0"/>
  </p:normalViewPr>
  <p:slideViewPr>
    <p:cSldViewPr snapToGrid="0" snapToObjects="1">
      <p:cViewPr varScale="1">
        <p:scale>
          <a:sx n="115" d="100"/>
          <a:sy n="115" d="100"/>
        </p:scale>
        <p:origin x="1589" y="8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824"/>
    </p:cViewPr>
  </p:sorterViewPr>
  <p:notesViewPr>
    <p:cSldViewPr snapToGrid="0" snapToObjects="1">
      <p:cViewPr varScale="1">
        <p:scale>
          <a:sx n="68" d="100"/>
          <a:sy n="68" d="100"/>
        </p:scale>
        <p:origin x="-2814" y="-102"/>
      </p:cViewPr>
      <p:guideLst>
        <p:guide orient="horz" pos="2949"/>
        <p:guide pos="222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1B08DC-6F04-46F9-9C87-8C8D33D96DE1}" type="doc">
      <dgm:prSet loTypeId="urn:microsoft.com/office/officeart/2005/8/layout/hProcess9" loCatId="process" qsTypeId="urn:microsoft.com/office/officeart/2005/8/quickstyle/simple1" qsCatId="simple" csTypeId="urn:microsoft.com/office/officeart/2005/8/colors/accent1_2" csCatId="accent1" phldr="1"/>
      <dgm:spPr/>
    </dgm:pt>
    <dgm:pt modelId="{3399F21A-C8D6-4CF1-94B5-65E3C7C42FFE}">
      <dgm:prSet phldrT="[Text]"/>
      <dgm:spPr>
        <a:solidFill>
          <a:srgbClr val="C00000"/>
        </a:solidFill>
      </dgm:spPr>
      <dgm:t>
        <a:bodyPr/>
        <a:lstStyle/>
        <a:p>
          <a:r>
            <a:rPr lang="en-US" dirty="0"/>
            <a:t>Current Behaviors &amp;/0r Conditions</a:t>
          </a:r>
        </a:p>
      </dgm:t>
    </dgm:pt>
    <dgm:pt modelId="{88AABA2F-5A63-4B46-92A9-F5C40179D10F}" type="parTrans" cxnId="{05F8DD8B-17C2-4501-9559-BE551D8FAAF5}">
      <dgm:prSet/>
      <dgm:spPr/>
      <dgm:t>
        <a:bodyPr/>
        <a:lstStyle/>
        <a:p>
          <a:endParaRPr lang="en-US"/>
        </a:p>
      </dgm:t>
    </dgm:pt>
    <dgm:pt modelId="{8695DD89-8927-4B5C-BA25-40D773C7403E}" type="sibTrans" cxnId="{05F8DD8B-17C2-4501-9559-BE551D8FAAF5}">
      <dgm:prSet/>
      <dgm:spPr/>
      <dgm:t>
        <a:bodyPr/>
        <a:lstStyle/>
        <a:p>
          <a:endParaRPr lang="en-US"/>
        </a:p>
      </dgm:t>
    </dgm:pt>
    <dgm:pt modelId="{D083E623-EC39-486B-B45A-C2CEBC1D2E06}">
      <dgm:prSet phldrT="[Text]"/>
      <dgm:spPr>
        <a:solidFill>
          <a:schemeClr val="bg2">
            <a:lumMod val="25000"/>
          </a:schemeClr>
        </a:solidFill>
      </dgm:spPr>
      <dgm:t>
        <a:bodyPr/>
        <a:lstStyle/>
        <a:p>
          <a:r>
            <a:rPr lang="en-US" dirty="0"/>
            <a:t>Which are counter to what I want for my child</a:t>
          </a:r>
        </a:p>
      </dgm:t>
    </dgm:pt>
    <dgm:pt modelId="{F95E5276-EFBA-418D-AADE-E3A05FE9DAED}" type="parTrans" cxnId="{FBBA4F84-7F3E-46E1-87CB-3F2667667D70}">
      <dgm:prSet/>
      <dgm:spPr/>
      <dgm:t>
        <a:bodyPr/>
        <a:lstStyle/>
        <a:p>
          <a:endParaRPr lang="en-US"/>
        </a:p>
      </dgm:t>
    </dgm:pt>
    <dgm:pt modelId="{1E3964A9-0620-46CF-8AD9-F1EC3C7F5875}" type="sibTrans" cxnId="{FBBA4F84-7F3E-46E1-87CB-3F2667667D70}">
      <dgm:prSet/>
      <dgm:spPr/>
      <dgm:t>
        <a:bodyPr/>
        <a:lstStyle/>
        <a:p>
          <a:endParaRPr lang="en-US"/>
        </a:p>
      </dgm:t>
    </dgm:pt>
    <dgm:pt modelId="{DA8855C1-00E1-43A2-BB16-6817EE9A1B00}">
      <dgm:prSet phldrT="[Text]"/>
      <dgm:spPr/>
      <dgm:t>
        <a:bodyPr/>
        <a:lstStyle/>
        <a:p>
          <a:r>
            <a:rPr lang="en-US" dirty="0"/>
            <a:t>Leads to motivation to change</a:t>
          </a:r>
        </a:p>
      </dgm:t>
    </dgm:pt>
    <dgm:pt modelId="{B5171DD2-9A90-47C7-A531-C49132F6B4B8}" type="parTrans" cxnId="{DFAEB578-1C33-424E-9C10-ECD058EB11C3}">
      <dgm:prSet/>
      <dgm:spPr/>
      <dgm:t>
        <a:bodyPr/>
        <a:lstStyle/>
        <a:p>
          <a:endParaRPr lang="en-US"/>
        </a:p>
      </dgm:t>
    </dgm:pt>
    <dgm:pt modelId="{7B0DCAFA-EF99-496E-B14A-D4FE921C4CB6}" type="sibTrans" cxnId="{DFAEB578-1C33-424E-9C10-ECD058EB11C3}">
      <dgm:prSet/>
      <dgm:spPr/>
      <dgm:t>
        <a:bodyPr/>
        <a:lstStyle/>
        <a:p>
          <a:endParaRPr lang="en-US"/>
        </a:p>
      </dgm:t>
    </dgm:pt>
    <dgm:pt modelId="{C1DC009B-9E76-45D7-AAF3-EA55E9B8F3FB}" type="pres">
      <dgm:prSet presAssocID="{751B08DC-6F04-46F9-9C87-8C8D33D96DE1}" presName="CompostProcess" presStyleCnt="0">
        <dgm:presLayoutVars>
          <dgm:dir/>
          <dgm:resizeHandles val="exact"/>
        </dgm:presLayoutVars>
      </dgm:prSet>
      <dgm:spPr/>
    </dgm:pt>
    <dgm:pt modelId="{8F744359-91C4-41FA-A4FC-6968F74593B5}" type="pres">
      <dgm:prSet presAssocID="{751B08DC-6F04-46F9-9C87-8C8D33D96DE1}" presName="arrow" presStyleLbl="bgShp" presStyleIdx="0" presStyleCnt="1"/>
      <dgm:spPr/>
    </dgm:pt>
    <dgm:pt modelId="{10E53C84-373A-4496-9E05-EAFB96FE0DCA}" type="pres">
      <dgm:prSet presAssocID="{751B08DC-6F04-46F9-9C87-8C8D33D96DE1}" presName="linearProcess" presStyleCnt="0"/>
      <dgm:spPr/>
    </dgm:pt>
    <dgm:pt modelId="{3CBB0A0A-2D2E-4E9C-9B28-9552D315D884}" type="pres">
      <dgm:prSet presAssocID="{3399F21A-C8D6-4CF1-94B5-65E3C7C42FFE}" presName="textNode" presStyleLbl="node1" presStyleIdx="0" presStyleCnt="3">
        <dgm:presLayoutVars>
          <dgm:bulletEnabled val="1"/>
        </dgm:presLayoutVars>
      </dgm:prSet>
      <dgm:spPr/>
    </dgm:pt>
    <dgm:pt modelId="{16CE15E8-11DC-4CFF-97D0-2B7BE115FE4C}" type="pres">
      <dgm:prSet presAssocID="{8695DD89-8927-4B5C-BA25-40D773C7403E}" presName="sibTrans" presStyleCnt="0"/>
      <dgm:spPr/>
    </dgm:pt>
    <dgm:pt modelId="{AC4200B7-5327-4C63-B359-80BDE384B04D}" type="pres">
      <dgm:prSet presAssocID="{D083E623-EC39-486B-B45A-C2CEBC1D2E06}" presName="textNode" presStyleLbl="node1" presStyleIdx="1" presStyleCnt="3">
        <dgm:presLayoutVars>
          <dgm:bulletEnabled val="1"/>
        </dgm:presLayoutVars>
      </dgm:prSet>
      <dgm:spPr/>
    </dgm:pt>
    <dgm:pt modelId="{143E3433-7E48-41F9-95AA-B80F3B56CB54}" type="pres">
      <dgm:prSet presAssocID="{1E3964A9-0620-46CF-8AD9-F1EC3C7F5875}" presName="sibTrans" presStyleCnt="0"/>
      <dgm:spPr/>
    </dgm:pt>
    <dgm:pt modelId="{80CF29F7-2A37-404B-8FBE-A2058DA1DDC0}" type="pres">
      <dgm:prSet presAssocID="{DA8855C1-00E1-43A2-BB16-6817EE9A1B00}" presName="textNode" presStyleLbl="node1" presStyleIdx="2" presStyleCnt="3">
        <dgm:presLayoutVars>
          <dgm:bulletEnabled val="1"/>
        </dgm:presLayoutVars>
      </dgm:prSet>
      <dgm:spPr/>
    </dgm:pt>
  </dgm:ptLst>
  <dgm:cxnLst>
    <dgm:cxn modelId="{DBC3FC11-AECC-44AF-B3B1-A53B4243CC86}" type="presOf" srcId="{3399F21A-C8D6-4CF1-94B5-65E3C7C42FFE}" destId="{3CBB0A0A-2D2E-4E9C-9B28-9552D315D884}" srcOrd="0" destOrd="0" presId="urn:microsoft.com/office/officeart/2005/8/layout/hProcess9"/>
    <dgm:cxn modelId="{3F661442-F29E-4ADC-9AF5-1C80EC653993}" type="presOf" srcId="{751B08DC-6F04-46F9-9C87-8C8D33D96DE1}" destId="{C1DC009B-9E76-45D7-AAF3-EA55E9B8F3FB}" srcOrd="0" destOrd="0" presId="urn:microsoft.com/office/officeart/2005/8/layout/hProcess9"/>
    <dgm:cxn modelId="{DFAEB578-1C33-424E-9C10-ECD058EB11C3}" srcId="{751B08DC-6F04-46F9-9C87-8C8D33D96DE1}" destId="{DA8855C1-00E1-43A2-BB16-6817EE9A1B00}" srcOrd="2" destOrd="0" parTransId="{B5171DD2-9A90-47C7-A531-C49132F6B4B8}" sibTransId="{7B0DCAFA-EF99-496E-B14A-D4FE921C4CB6}"/>
    <dgm:cxn modelId="{FBBA4F84-7F3E-46E1-87CB-3F2667667D70}" srcId="{751B08DC-6F04-46F9-9C87-8C8D33D96DE1}" destId="{D083E623-EC39-486B-B45A-C2CEBC1D2E06}" srcOrd="1" destOrd="0" parTransId="{F95E5276-EFBA-418D-AADE-E3A05FE9DAED}" sibTransId="{1E3964A9-0620-46CF-8AD9-F1EC3C7F5875}"/>
    <dgm:cxn modelId="{05F8DD8B-17C2-4501-9559-BE551D8FAAF5}" srcId="{751B08DC-6F04-46F9-9C87-8C8D33D96DE1}" destId="{3399F21A-C8D6-4CF1-94B5-65E3C7C42FFE}" srcOrd="0" destOrd="0" parTransId="{88AABA2F-5A63-4B46-92A9-F5C40179D10F}" sibTransId="{8695DD89-8927-4B5C-BA25-40D773C7403E}"/>
    <dgm:cxn modelId="{665FEABE-5E0D-46F5-A97F-718FC44FD419}" type="presOf" srcId="{D083E623-EC39-486B-B45A-C2CEBC1D2E06}" destId="{AC4200B7-5327-4C63-B359-80BDE384B04D}" srcOrd="0" destOrd="0" presId="urn:microsoft.com/office/officeart/2005/8/layout/hProcess9"/>
    <dgm:cxn modelId="{401B33D1-12DA-40D1-8E37-E11B0CA0AD1A}" type="presOf" srcId="{DA8855C1-00E1-43A2-BB16-6817EE9A1B00}" destId="{80CF29F7-2A37-404B-8FBE-A2058DA1DDC0}" srcOrd="0" destOrd="0" presId="urn:microsoft.com/office/officeart/2005/8/layout/hProcess9"/>
    <dgm:cxn modelId="{BEC05ECB-22D6-4031-A249-63CE4BA39F7E}" type="presParOf" srcId="{C1DC009B-9E76-45D7-AAF3-EA55E9B8F3FB}" destId="{8F744359-91C4-41FA-A4FC-6968F74593B5}" srcOrd="0" destOrd="0" presId="urn:microsoft.com/office/officeart/2005/8/layout/hProcess9"/>
    <dgm:cxn modelId="{C9A1CE7D-D7C9-4A6F-BA8E-1FFBEDB01AC0}" type="presParOf" srcId="{C1DC009B-9E76-45D7-AAF3-EA55E9B8F3FB}" destId="{10E53C84-373A-4496-9E05-EAFB96FE0DCA}" srcOrd="1" destOrd="0" presId="urn:microsoft.com/office/officeart/2005/8/layout/hProcess9"/>
    <dgm:cxn modelId="{CD32076E-5436-4D1D-9882-5232454B8D62}" type="presParOf" srcId="{10E53C84-373A-4496-9E05-EAFB96FE0DCA}" destId="{3CBB0A0A-2D2E-4E9C-9B28-9552D315D884}" srcOrd="0" destOrd="0" presId="urn:microsoft.com/office/officeart/2005/8/layout/hProcess9"/>
    <dgm:cxn modelId="{EED58706-A625-4FE9-B52A-51EFFCC4ABF0}" type="presParOf" srcId="{10E53C84-373A-4496-9E05-EAFB96FE0DCA}" destId="{16CE15E8-11DC-4CFF-97D0-2B7BE115FE4C}" srcOrd="1" destOrd="0" presId="urn:microsoft.com/office/officeart/2005/8/layout/hProcess9"/>
    <dgm:cxn modelId="{6C0ADE67-76B9-499A-9F59-557455C7BD49}" type="presParOf" srcId="{10E53C84-373A-4496-9E05-EAFB96FE0DCA}" destId="{AC4200B7-5327-4C63-B359-80BDE384B04D}" srcOrd="2" destOrd="0" presId="urn:microsoft.com/office/officeart/2005/8/layout/hProcess9"/>
    <dgm:cxn modelId="{EC08D5A8-BE09-4668-A2C1-D57DF1D010B8}" type="presParOf" srcId="{10E53C84-373A-4496-9E05-EAFB96FE0DCA}" destId="{143E3433-7E48-41F9-95AA-B80F3B56CB54}" srcOrd="3" destOrd="0" presId="urn:microsoft.com/office/officeart/2005/8/layout/hProcess9"/>
    <dgm:cxn modelId="{C4316B57-E7FE-42C0-9B10-174D8BC1FB62}" type="presParOf" srcId="{10E53C84-373A-4496-9E05-EAFB96FE0DCA}" destId="{80CF29F7-2A37-404B-8FBE-A2058DA1DDC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44359-91C4-41FA-A4FC-6968F74593B5}">
      <dsp:nvSpPr>
        <dsp:cNvPr id="0" name=""/>
        <dsp:cNvSpPr/>
      </dsp:nvSpPr>
      <dsp:spPr>
        <a:xfrm>
          <a:off x="457199" y="0"/>
          <a:ext cx="5181600" cy="391568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BB0A0A-2D2E-4E9C-9B28-9552D315D884}">
      <dsp:nvSpPr>
        <dsp:cNvPr id="0" name=""/>
        <dsp:cNvSpPr/>
      </dsp:nvSpPr>
      <dsp:spPr>
        <a:xfrm>
          <a:off x="206573" y="1174704"/>
          <a:ext cx="1828800" cy="156627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Current Behaviors &amp;/0r Conditions</a:t>
          </a:r>
        </a:p>
      </dsp:txBody>
      <dsp:txXfrm>
        <a:off x="283032" y="1251163"/>
        <a:ext cx="1675882" cy="1413354"/>
      </dsp:txXfrm>
    </dsp:sp>
    <dsp:sp modelId="{AC4200B7-5327-4C63-B359-80BDE384B04D}">
      <dsp:nvSpPr>
        <dsp:cNvPr id="0" name=""/>
        <dsp:cNvSpPr/>
      </dsp:nvSpPr>
      <dsp:spPr>
        <a:xfrm>
          <a:off x="2133600" y="1174704"/>
          <a:ext cx="1828800" cy="1566272"/>
        </a:xfrm>
        <a:prstGeom prst="round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Which are counter to what I want for my child</a:t>
          </a:r>
        </a:p>
      </dsp:txBody>
      <dsp:txXfrm>
        <a:off x="2210059" y="1251163"/>
        <a:ext cx="1675882" cy="1413354"/>
      </dsp:txXfrm>
    </dsp:sp>
    <dsp:sp modelId="{80CF29F7-2A37-404B-8FBE-A2058DA1DDC0}">
      <dsp:nvSpPr>
        <dsp:cNvPr id="0" name=""/>
        <dsp:cNvSpPr/>
      </dsp:nvSpPr>
      <dsp:spPr>
        <a:xfrm>
          <a:off x="4060626" y="1174704"/>
          <a:ext cx="1828800" cy="15662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Leads to motivation to change</a:t>
          </a:r>
        </a:p>
      </dsp:txBody>
      <dsp:txXfrm>
        <a:off x="4137085" y="1251163"/>
        <a:ext cx="1675882" cy="14133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fontAlgn="auto">
              <a:spcBef>
                <a:spcPts val="0"/>
              </a:spcBef>
              <a:spcAft>
                <a:spcPts val="0"/>
              </a:spcAft>
              <a:defRPr sz="1200">
                <a:latin typeface="+mn-lt"/>
                <a:cs typeface="+mn-cs"/>
              </a:defRPr>
            </a:lvl1pPr>
          </a:lstStyle>
          <a:p>
            <a:pPr>
              <a:defRPr/>
            </a:pPr>
            <a:fld id="{0CCDEF1F-98D8-4E31-AB96-D6D4F3BEF27D}" type="datetimeFigureOut">
              <a:rPr lang="en-US"/>
              <a:pPr>
                <a:defRPr/>
              </a:pPr>
              <a:t>5/7/2025</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fontAlgn="auto">
              <a:spcBef>
                <a:spcPts val="0"/>
              </a:spcBef>
              <a:spcAft>
                <a:spcPts val="0"/>
              </a:spcAft>
              <a:defRPr sz="1200">
                <a:latin typeface="+mn-lt"/>
                <a:cs typeface="+mn-cs"/>
              </a:defRPr>
            </a:lvl1pPr>
          </a:lstStyle>
          <a:p>
            <a:pPr>
              <a:defRPr/>
            </a:pPr>
            <a:fld id="{386117B8-8C84-4418-8F41-3859D2C599A6}" type="slidenum">
              <a:rPr lang="en-US"/>
              <a:pPr>
                <a:defRPr/>
              </a:pPr>
              <a:t>‹#›</a:t>
            </a:fld>
            <a:endParaRPr lang="en-US" dirty="0"/>
          </a:p>
        </p:txBody>
      </p:sp>
    </p:spTree>
    <p:extLst>
      <p:ext uri="{BB962C8B-B14F-4D97-AF65-F5344CB8AC3E}">
        <p14:creationId xmlns:p14="http://schemas.microsoft.com/office/powerpoint/2010/main" val="28199127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3166" tIns="46583" rIns="93166" bIns="465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673" y="1"/>
            <a:ext cx="3038155" cy="464978"/>
          </a:xfrm>
          <a:prstGeom prst="rect">
            <a:avLst/>
          </a:prstGeom>
        </p:spPr>
        <p:txBody>
          <a:bodyPr vert="horz" lIns="93166" tIns="46583" rIns="93166" bIns="46583" rtlCol="0"/>
          <a:lstStyle>
            <a:lvl1pPr algn="r" fontAlgn="auto">
              <a:spcBef>
                <a:spcPts val="0"/>
              </a:spcBef>
              <a:spcAft>
                <a:spcPts val="0"/>
              </a:spcAft>
              <a:defRPr sz="1200">
                <a:latin typeface="+mn-lt"/>
                <a:cs typeface="+mn-cs"/>
              </a:defRPr>
            </a:lvl1pPr>
          </a:lstStyle>
          <a:p>
            <a:pPr>
              <a:defRPr/>
            </a:pPr>
            <a:fld id="{97BBBCFA-270F-429B-9A2A-8BD6DFA6940D}" type="datetimeFigureOut">
              <a:rPr lang="en-US"/>
              <a:pPr>
                <a:defRPr/>
              </a:pPr>
              <a:t>5/7/2025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pPr lvl="0"/>
            <a:endParaRPr lang="en-US" noProof="0"/>
          </a:p>
        </p:txBody>
      </p:sp>
      <p:sp>
        <p:nvSpPr>
          <p:cNvPr id="5" name="Notes Placeholder 4"/>
          <p:cNvSpPr>
            <a:spLocks noGrp="1"/>
          </p:cNvSpPr>
          <p:nvPr>
            <p:ph type="body" sz="quarter" idx="3"/>
          </p:nvPr>
        </p:nvSpPr>
        <p:spPr>
          <a:xfrm>
            <a:off x="701355" y="4416500"/>
            <a:ext cx="5607691" cy="4183222"/>
          </a:xfrm>
          <a:prstGeom prst="rect">
            <a:avLst/>
          </a:prstGeom>
        </p:spPr>
        <p:txBody>
          <a:bodyPr vert="horz" lIns="93166" tIns="46583" rIns="93166" bIns="4658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847"/>
            <a:ext cx="3038155" cy="464978"/>
          </a:xfrm>
          <a:prstGeom prst="rect">
            <a:avLst/>
          </a:prstGeom>
        </p:spPr>
        <p:txBody>
          <a:bodyPr vert="horz" lIns="93166" tIns="46583" rIns="93166" bIns="4658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673" y="8829847"/>
            <a:ext cx="3038155" cy="464978"/>
          </a:xfrm>
          <a:prstGeom prst="rect">
            <a:avLst/>
          </a:prstGeom>
        </p:spPr>
        <p:txBody>
          <a:bodyPr vert="horz" lIns="93166" tIns="46583" rIns="93166" bIns="46583" rtlCol="0" anchor="b"/>
          <a:lstStyle>
            <a:lvl1pPr algn="r" fontAlgn="auto">
              <a:spcBef>
                <a:spcPts val="0"/>
              </a:spcBef>
              <a:spcAft>
                <a:spcPts val="0"/>
              </a:spcAft>
              <a:defRPr sz="1200">
                <a:latin typeface="+mn-lt"/>
                <a:cs typeface="+mn-cs"/>
              </a:defRPr>
            </a:lvl1pPr>
          </a:lstStyle>
          <a:p>
            <a:pPr>
              <a:defRPr/>
            </a:pPr>
            <a:fld id="{EC18E2B0-D871-4517-919C-38CD2708BCC8}" type="slidenum">
              <a:rPr lang="en-US"/>
              <a:pPr>
                <a:defRPr/>
              </a:pPr>
              <a:t>‹#›</a:t>
            </a:fld>
            <a:endParaRPr lang="en-US"/>
          </a:p>
        </p:txBody>
      </p:sp>
    </p:spTree>
    <p:extLst>
      <p:ext uri="{BB962C8B-B14F-4D97-AF65-F5344CB8AC3E}">
        <p14:creationId xmlns:p14="http://schemas.microsoft.com/office/powerpoint/2010/main" val="67187093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1</a:t>
            </a:fld>
            <a:endParaRPr lang="en-US"/>
          </a:p>
        </p:txBody>
      </p:sp>
    </p:spTree>
    <p:extLst>
      <p:ext uri="{BB962C8B-B14F-4D97-AF65-F5344CB8AC3E}">
        <p14:creationId xmlns:p14="http://schemas.microsoft.com/office/powerpoint/2010/main" val="829521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8858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35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0675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5.1.4</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36</a:t>
            </a:fld>
            <a:endParaRPr lang="en-US"/>
          </a:p>
        </p:txBody>
      </p:sp>
    </p:spTree>
    <p:extLst>
      <p:ext uri="{BB962C8B-B14F-4D97-AF65-F5344CB8AC3E}">
        <p14:creationId xmlns:p14="http://schemas.microsoft.com/office/powerpoint/2010/main" val="2214798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37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3885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a:t>
            </a:fld>
            <a:endParaRPr lang="en-US"/>
          </a:p>
        </p:txBody>
      </p:sp>
    </p:spTree>
    <p:extLst>
      <p:ext uri="{BB962C8B-B14F-4D97-AF65-F5344CB8AC3E}">
        <p14:creationId xmlns:p14="http://schemas.microsoft.com/office/powerpoint/2010/main" val="34308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5.1.4</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3</a:t>
            </a:fld>
            <a:endParaRPr lang="en-US"/>
          </a:p>
        </p:txBody>
      </p:sp>
    </p:spTree>
    <p:extLst>
      <p:ext uri="{BB962C8B-B14F-4D97-AF65-F5344CB8AC3E}">
        <p14:creationId xmlns:p14="http://schemas.microsoft.com/office/powerpoint/2010/main" val="221479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35985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https://www.youtube.com/watch?v=67tDoIuGdno</a:t>
            </a:r>
          </a:p>
          <a:p>
            <a:endParaRPr lang="en-US" dirty="0"/>
          </a:p>
          <a:p>
            <a:r>
              <a:rPr lang="en-US" dirty="0"/>
              <a:t>Video is 6 minutes long</a:t>
            </a:r>
          </a:p>
        </p:txBody>
      </p:sp>
      <p:sp>
        <p:nvSpPr>
          <p:cNvPr id="4" name="Slide Number Placeholder 3"/>
          <p:cNvSpPr>
            <a:spLocks noGrp="1"/>
          </p:cNvSpPr>
          <p:nvPr>
            <p:ph type="sldNum" sz="quarter" idx="10"/>
          </p:nvPr>
        </p:nvSpPr>
        <p:spPr/>
        <p:txBody>
          <a:bodyPr/>
          <a:lstStyle/>
          <a:p>
            <a:fld id="{58CC9574-A819-4FE4-99A7-1E27AD09ADC2}" type="slidenum">
              <a:rPr lang="en-US" smtClean="0"/>
              <a:pPr/>
              <a:t>9</a:t>
            </a:fld>
            <a:endParaRPr lang="en-US" dirty="0"/>
          </a:p>
        </p:txBody>
      </p:sp>
    </p:spTree>
    <p:extLst>
      <p:ext uri="{BB962C8B-B14F-4D97-AF65-F5344CB8AC3E}">
        <p14:creationId xmlns:p14="http://schemas.microsoft.com/office/powerpoint/2010/main" val="36255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http://www.humiliationstudies.org/documents/hartling/HartlingExcerptMutuality.pdf</a:t>
            </a:r>
          </a:p>
        </p:txBody>
      </p:sp>
      <p:sp>
        <p:nvSpPr>
          <p:cNvPr id="4" name="Slide Number Placeholder 3"/>
          <p:cNvSpPr>
            <a:spLocks noGrp="1"/>
          </p:cNvSpPr>
          <p:nvPr>
            <p:ph type="sldNum" sz="quarter" idx="10"/>
          </p:nvPr>
        </p:nvSpPr>
        <p:spPr/>
        <p:txBody>
          <a:bodyPr/>
          <a:lstStyle/>
          <a:p>
            <a:fld id="{32546350-DA9E-EE4E-969D-CE97F8A89072}" type="slidenum">
              <a:rPr lang="en-US" smtClean="0"/>
              <a:pPr/>
              <a:t>10</a:t>
            </a:fld>
            <a:endParaRPr lang="en-US" dirty="0"/>
          </a:p>
        </p:txBody>
      </p:sp>
    </p:spTree>
    <p:extLst>
      <p:ext uri="{BB962C8B-B14F-4D97-AF65-F5344CB8AC3E}">
        <p14:creationId xmlns:p14="http://schemas.microsoft.com/office/powerpoint/2010/main" val="2186672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067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E6C161-0FB7-4179-A019-8C19B39E60C5}" type="slidenum">
              <a:rPr lang="en-US" smtClean="0"/>
              <a:pPr/>
              <a:t>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20675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5.1.4</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58E6C161-0FB7-4179-A019-8C19B39E60C5}" type="slidenum">
              <a:rPr lang="en-US" smtClean="0"/>
              <a:pPr/>
              <a:t>21</a:t>
            </a:fld>
            <a:endParaRPr lang="en-US"/>
          </a:p>
        </p:txBody>
      </p:sp>
    </p:spTree>
    <p:extLst>
      <p:ext uri="{BB962C8B-B14F-4D97-AF65-F5344CB8AC3E}">
        <p14:creationId xmlns:p14="http://schemas.microsoft.com/office/powerpoint/2010/main" val="1430661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itle 1"/>
          <p:cNvSpPr txBox="1">
            <a:spLocks/>
          </p:cNvSpPr>
          <p:nvPr userDrawn="1"/>
        </p:nvSpPr>
        <p:spPr>
          <a:xfrm>
            <a:off x="1630363" y="1468438"/>
            <a:ext cx="6861175" cy="1206500"/>
          </a:xfrm>
          <a:prstGeom prst="rect">
            <a:avLst/>
          </a:prstGeom>
        </p:spPr>
        <p:txBody>
          <a:bodyPr anchor="ctr">
            <a:normAutofit/>
          </a:bodyPr>
          <a:lstStyle>
            <a:lvl1pPr algn="ctr" defTabSz="457200" rtl="0" eaLnBrk="1" latinLnBrk="0" hangingPunct="1">
              <a:spcBef>
                <a:spcPct val="0"/>
              </a:spcBef>
              <a:buNone/>
              <a:defRPr sz="3200" kern="1200">
                <a:solidFill>
                  <a:schemeClr val="tx2">
                    <a:lumMod val="75000"/>
                    <a:lumOff val="25000"/>
                  </a:schemeClr>
                </a:solidFill>
                <a:latin typeface="Arial Black"/>
                <a:ea typeface="+mj-ea"/>
                <a:cs typeface="+mj-cs"/>
              </a:defRPr>
            </a:lvl1pPr>
          </a:lstStyle>
          <a:p>
            <a:pPr fontAlgn="auto">
              <a:spcAft>
                <a:spcPts val="0"/>
              </a:spcAft>
              <a:defRPr/>
            </a:pPr>
            <a:r>
              <a:rPr lang="en-US" dirty="0">
                <a:solidFill>
                  <a:srgbClr val="1B5FAA"/>
                </a:solidFill>
              </a:rPr>
              <a:t>Florida’s Safety Methodology</a:t>
            </a:r>
            <a:endParaRPr lang="en-US" sz="2200" dirty="0">
              <a:solidFill>
                <a:srgbClr val="1B5FAA"/>
              </a:soli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59275" y="4978400"/>
            <a:ext cx="1403350" cy="1557338"/>
          </a:xfrm>
          <a:prstGeom prst="rect">
            <a:avLst/>
          </a:prstGeom>
          <a:noFill/>
          <a:ln w="9525">
            <a:noFill/>
            <a:miter lim="800000"/>
            <a:headEnd/>
            <a:tailEnd/>
          </a:ln>
        </p:spPr>
      </p:pic>
      <p:sp>
        <p:nvSpPr>
          <p:cNvPr id="3" name="Subtitle 2"/>
          <p:cNvSpPr>
            <a:spLocks noGrp="1"/>
          </p:cNvSpPr>
          <p:nvPr>
            <p:ph type="subTitle" idx="1"/>
          </p:nvPr>
        </p:nvSpPr>
        <p:spPr>
          <a:xfrm>
            <a:off x="2106797" y="3299981"/>
            <a:ext cx="6241709" cy="1343139"/>
          </a:xfrm>
        </p:spPr>
        <p:txBody>
          <a:bodyPr>
            <a:normAutofit/>
          </a:bodyPr>
          <a:lstStyle>
            <a:lvl1pPr marL="0" indent="0" algn="ctr">
              <a:buNone/>
              <a:defRPr b="1">
                <a:solidFill>
                  <a:srgbClr val="56944F"/>
                </a:solidFill>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400"/>
            </a:lvl1pPr>
            <a:lvl2pPr>
              <a:defRPr sz="2300"/>
            </a:lvl2pPr>
            <a:lvl3pPr>
              <a:defRPr sz="21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81328"/>
            <a:ext cx="4038600" cy="4525963"/>
          </a:xfrm>
        </p:spPr>
        <p:txBody>
          <a:bodyPr/>
          <a:lstStyle>
            <a:lvl1pPr>
              <a:defRPr sz="2400"/>
            </a:lvl1pPr>
            <a:lvl2pPr>
              <a:defRPr sz="2300"/>
            </a:lvl2pPr>
            <a:lvl3pPr>
              <a:defRPr sz="2100"/>
            </a:lvl3pPr>
            <a:lvl4pPr>
              <a:defRPr sz="19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p:cNvSpPr>
            <a:spLocks noGrp="1"/>
          </p:cNvSpPr>
          <p:nvPr>
            <p:ph type="title"/>
          </p:nvPr>
        </p:nvSpPr>
        <p:spPr/>
        <p:txBody>
          <a:bodyPr rtlCol="0"/>
          <a:lstStyle/>
          <a:p>
            <a:r>
              <a:rPr lang="en-US"/>
              <a:t>Click to edit Master title style</a:t>
            </a:r>
          </a:p>
        </p:txBody>
      </p:sp>
      <p:sp>
        <p:nvSpPr>
          <p:cNvPr id="5" name="Footer Placeholder 21"/>
          <p:cNvSpPr>
            <a:spLocks noGrp="1"/>
          </p:cNvSpPr>
          <p:nvPr>
            <p:ph type="ftr" sz="quarter" idx="10"/>
          </p:nvPr>
        </p:nvSpPr>
        <p:spPr>
          <a:xfrm>
            <a:off x="5080000" y="6408738"/>
            <a:ext cx="2768600" cy="365125"/>
          </a:xfrm>
          <a:prstGeom prst="rect">
            <a:avLst/>
          </a:prstGeom>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dirty="0"/>
              <a:t>Module 9</a:t>
            </a:r>
          </a:p>
        </p:txBody>
      </p:sp>
      <p:sp>
        <p:nvSpPr>
          <p:cNvPr id="6" name="Slide Number Placeholder 1"/>
          <p:cNvSpPr>
            <a:spLocks noGrp="1"/>
          </p:cNvSpPr>
          <p:nvPr>
            <p:ph type="sldNum" sz="quarter" idx="11"/>
          </p:nvPr>
        </p:nvSpPr>
        <p:spPr>
          <a:xfrm>
            <a:off x="7924800" y="6408738"/>
            <a:ext cx="762000" cy="365125"/>
          </a:xfrm>
          <a:prstGeom prst="rect">
            <a:avLst/>
          </a:prstGeom>
        </p:spPr>
        <p:txBody>
          <a:bodyPr/>
          <a:lstStyle>
            <a:lvl1pPr algn="r">
              <a:defRPr sz="800">
                <a:solidFill>
                  <a:schemeClr val="tx1">
                    <a:tint val="75000"/>
                  </a:schemeClr>
                </a:solidFill>
                <a:latin typeface="Calibri" pitchFamily="34" charset="0"/>
                <a:cs typeface="Calibri" pitchFamily="34" charset="0"/>
              </a:defRPr>
            </a:lvl1pPr>
          </a:lstStyle>
          <a:p>
            <a:pPr>
              <a:defRPr/>
            </a:pPr>
            <a:fld id="{9F4BA94E-4A70-45A5-BB33-776DD341F6D9}" type="slidenum">
              <a:rPr lang="en-US"/>
              <a:pPr>
                <a:defRPr/>
              </a:pPr>
              <a:t>‹#›</a:t>
            </a:fld>
            <a:endParaRPr lang="en-US" dirty="0"/>
          </a:p>
        </p:txBody>
      </p:sp>
    </p:spTree>
    <p:extLst>
      <p:ext uri="{BB962C8B-B14F-4D97-AF65-F5344CB8AC3E}">
        <p14:creationId xmlns:p14="http://schemas.microsoft.com/office/powerpoint/2010/main" val="368250646"/>
      </p:ext>
    </p:extLst>
  </p:cSld>
  <p:clrMapOvr>
    <a:overrideClrMapping bg1="lt1" tx1="dk1" bg2="lt2" tx2="dk2" accent1="accent1" accent2="accent2" accent3="accent3" accent4="accent4" accent5="accent5" accent6="accent6" hlink="hlink" folHlink="folHlink"/>
  </p:clrMapOvr>
  <p:transition advTm="61039"/>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pic>
        <p:nvPicPr>
          <p:cNvPr id="4" name="Picture 3" descr="module_banner_1_r.jpg"/>
          <p:cNvPicPr>
            <a:picLocks noChangeAspect="1"/>
          </p:cNvPicPr>
          <p:nvPr userDrawn="1"/>
        </p:nvPicPr>
        <p:blipFill>
          <a:blip r:embed="rId2"/>
          <a:srcRect/>
          <a:stretch>
            <a:fillRect/>
          </a:stretch>
        </p:blipFill>
        <p:spPr bwMode="auto">
          <a:xfrm>
            <a:off x="1344613" y="636588"/>
            <a:ext cx="7545387" cy="1885950"/>
          </a:xfrm>
          <a:prstGeom prst="rect">
            <a:avLst/>
          </a:prstGeom>
          <a:noFill/>
          <a:ln w="3175">
            <a:solidFill>
              <a:schemeClr val="tx1"/>
            </a:solidFill>
            <a:miter lim="800000"/>
            <a:headEnd/>
            <a:tailEnd/>
          </a:ln>
        </p:spPr>
      </p:pic>
      <p:sp>
        <p:nvSpPr>
          <p:cNvPr id="2" name="Title 1"/>
          <p:cNvSpPr>
            <a:spLocks noGrp="1"/>
          </p:cNvSpPr>
          <p:nvPr>
            <p:ph type="title"/>
          </p:nvPr>
        </p:nvSpPr>
        <p:spPr>
          <a:xfrm>
            <a:off x="1604536" y="3187337"/>
            <a:ext cx="7082263" cy="879566"/>
          </a:xfrm>
        </p:spPr>
        <p:txBody>
          <a:bodyPr>
            <a:normAutofit/>
          </a:bodyPr>
          <a:lstStyle>
            <a:lvl1pPr>
              <a:defRPr sz="3200">
                <a:solidFill>
                  <a:srgbClr val="1B5FAA"/>
                </a:solidFill>
              </a:defRPr>
            </a:lvl1pPr>
          </a:lstStyle>
          <a:p>
            <a:endParaRPr lang="en-US" dirty="0"/>
          </a:p>
        </p:txBody>
      </p:sp>
      <p:sp>
        <p:nvSpPr>
          <p:cNvPr id="3" name="Subtitle 2"/>
          <p:cNvSpPr>
            <a:spLocks noGrp="1"/>
          </p:cNvSpPr>
          <p:nvPr>
            <p:ph type="subTitle" idx="1"/>
          </p:nvPr>
        </p:nvSpPr>
        <p:spPr>
          <a:xfrm>
            <a:off x="1598339" y="4269374"/>
            <a:ext cx="7088460" cy="1803488"/>
          </a:xfrm>
        </p:spPr>
        <p:txBody>
          <a:bodyPr>
            <a:normAutofit/>
          </a:bodyPr>
          <a:lstStyle>
            <a:lvl1pPr marL="0" indent="0" algn="ctr">
              <a:buNone/>
              <a:defRPr sz="3000"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session_banner_1.jpg"/>
          <p:cNvPicPr>
            <a:picLocks noChangeAspect="1"/>
          </p:cNvPicPr>
          <p:nvPr userDrawn="1"/>
        </p:nvPicPr>
        <p:blipFill>
          <a:blip r:embed="rId2"/>
          <a:srcRect/>
          <a:stretch>
            <a:fillRect/>
          </a:stretch>
        </p:blipFill>
        <p:spPr bwMode="auto">
          <a:xfrm>
            <a:off x="1344613" y="4227513"/>
            <a:ext cx="7473950" cy="1868487"/>
          </a:xfrm>
          <a:prstGeom prst="rect">
            <a:avLst/>
          </a:prstGeom>
          <a:noFill/>
          <a:ln w="3175">
            <a:solidFill>
              <a:schemeClr val="tx1"/>
            </a:solidFill>
            <a:miter lim="800000"/>
            <a:headEnd/>
            <a:tailEnd/>
          </a:ln>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999038" y="4227513"/>
            <a:ext cx="1768475" cy="1879600"/>
          </a:xfrm>
          <a:prstGeom prst="rect">
            <a:avLst/>
          </a:prstGeom>
          <a:noFill/>
          <a:ln w="3175">
            <a:solidFill>
              <a:schemeClr val="tx1"/>
            </a:solidFill>
            <a:miter lim="800000"/>
            <a:headEnd/>
            <a:tailEnd/>
          </a:ln>
        </p:spPr>
      </p:pic>
      <p:sp>
        <p:nvSpPr>
          <p:cNvPr id="2" name="Title 1"/>
          <p:cNvSpPr>
            <a:spLocks noGrp="1"/>
          </p:cNvSpPr>
          <p:nvPr>
            <p:ph type="ctrTitle"/>
          </p:nvPr>
        </p:nvSpPr>
        <p:spPr>
          <a:xfrm>
            <a:off x="1598340" y="799916"/>
            <a:ext cx="6859859" cy="1028884"/>
          </a:xfrm>
        </p:spPr>
        <p:txBody>
          <a:bodyPr/>
          <a:lstStyle>
            <a:lvl1pPr>
              <a:defRPr baseline="0">
                <a:solidFill>
                  <a:srgbClr val="1B5FAA"/>
                </a:solidFill>
              </a:defRPr>
            </a:lvl1pPr>
          </a:lstStyle>
          <a:p>
            <a:endParaRPr lang="en-US" dirty="0"/>
          </a:p>
        </p:txBody>
      </p:sp>
      <p:sp>
        <p:nvSpPr>
          <p:cNvPr id="3" name="Subtitle 2"/>
          <p:cNvSpPr>
            <a:spLocks noGrp="1"/>
          </p:cNvSpPr>
          <p:nvPr>
            <p:ph type="subTitle" idx="1"/>
          </p:nvPr>
        </p:nvSpPr>
        <p:spPr>
          <a:xfrm>
            <a:off x="1344167" y="1828800"/>
            <a:ext cx="7474712" cy="2696117"/>
          </a:xfrm>
        </p:spPr>
        <p:txBody>
          <a:bodyPr/>
          <a:lstStyle>
            <a:lvl1pPr marL="0" indent="0" algn="ctr">
              <a:buNone/>
              <a:defRPr b="1" baseline="0">
                <a:solidFill>
                  <a:srgbClr val="5694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2"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dirty="0"/>
              <a:t>Click to edit Master title style</a:t>
            </a:r>
          </a:p>
        </p:txBody>
      </p:sp>
      <p:sp>
        <p:nvSpPr>
          <p:cNvPr id="3" name="Content Placeholder 2"/>
          <p:cNvSpPr>
            <a:spLocks noGrp="1"/>
          </p:cNvSpPr>
          <p:nvPr>
            <p:ph idx="1"/>
          </p:nvPr>
        </p:nvSpPr>
        <p:spPr>
          <a:xfrm>
            <a:off x="1604536" y="1850241"/>
            <a:ext cx="7082264" cy="4365702"/>
          </a:xfrm>
        </p:spPr>
        <p:txBody>
          <a:bodyPr>
            <a:normAutofit/>
          </a:bodyPr>
          <a:lstStyle>
            <a:lvl1pPr>
              <a:defRPr sz="3200">
                <a:solidFill>
                  <a:srgbClr val="56944F"/>
                </a:solidFill>
              </a:defRPr>
            </a:lvl1pPr>
            <a:lvl2pPr>
              <a:defRPr sz="2800">
                <a:solidFill>
                  <a:srgbClr val="56944F"/>
                </a:solidFill>
              </a:defRPr>
            </a:lvl2pPr>
            <a:lvl3pPr>
              <a:defRPr sz="2400">
                <a:solidFill>
                  <a:srgbClr val="56944F"/>
                </a:solidFill>
              </a:defRPr>
            </a:lvl3pPr>
            <a:lvl4pPr>
              <a:defRPr sz="2400">
                <a:solidFill>
                  <a:srgbClr val="56944F"/>
                </a:solidFill>
              </a:defRPr>
            </a:lvl4pPr>
            <a:lvl5pPr>
              <a:defRPr sz="2400">
                <a:solidFill>
                  <a:srgbClr val="56944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893050" y="5348288"/>
            <a:ext cx="1069975" cy="1187450"/>
          </a:xfrm>
          <a:prstGeom prst="rect">
            <a:avLst/>
          </a:prstGeom>
          <a:noFill/>
          <a:ln w="9525">
            <a:noFill/>
            <a:miter lim="800000"/>
            <a:headEnd/>
            <a:tailEnd/>
          </a:ln>
        </p:spPr>
      </p:pic>
      <p:sp>
        <p:nvSpPr>
          <p:cNvPr id="8" name="Title 1"/>
          <p:cNvSpPr>
            <a:spLocks noGrp="1"/>
          </p:cNvSpPr>
          <p:nvPr>
            <p:ph type="title"/>
          </p:nvPr>
        </p:nvSpPr>
        <p:spPr>
          <a:xfrm>
            <a:off x="1604536" y="491778"/>
            <a:ext cx="7082263" cy="1143000"/>
          </a:xfrm>
        </p:spPr>
        <p:txBody>
          <a:bodyPr/>
          <a:lstStyle>
            <a:lvl1pPr>
              <a:defRPr b="1">
                <a:solidFill>
                  <a:srgbClr val="1B5FAA"/>
                </a:solidFill>
              </a:defRPr>
            </a:lvl1p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36374" y="2667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36374" y="15621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98774" y="15621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98774" y="3898624"/>
            <a:ext cx="3810000" cy="1981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4"/>
          <p:cNvSpPr>
            <a:spLocks noGrp="1" noChangeArrowheads="1"/>
          </p:cNvSpPr>
          <p:nvPr>
            <p:ph type="dt" sz="half" idx="10"/>
          </p:nvPr>
        </p:nvSpPr>
        <p:spPr>
          <a:xfrm>
            <a:off x="6059488" y="6235700"/>
            <a:ext cx="19050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Rectangle 5"/>
          <p:cNvSpPr>
            <a:spLocks noGrp="1" noChangeArrowheads="1"/>
          </p:cNvSpPr>
          <p:nvPr>
            <p:ph type="ftr" sz="quarter" idx="11"/>
          </p:nvPr>
        </p:nvSpPr>
        <p:spPr>
          <a:xfrm>
            <a:off x="3124200" y="6248400"/>
            <a:ext cx="28956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Rectangle 6"/>
          <p:cNvSpPr>
            <a:spLocks noGrp="1" noChangeArrowheads="1"/>
          </p:cNvSpPr>
          <p:nvPr>
            <p:ph type="sldNum" sz="quarter" idx="12"/>
          </p:nvPr>
        </p:nvSpPr>
        <p:spPr>
          <a:xfrm>
            <a:off x="1136650" y="6248400"/>
            <a:ext cx="1905000" cy="457200"/>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2" name="Freeform 9"/>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3" name="Freeform 10"/>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4" name="Right Triangle 11"/>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5" name="Straight Connector 12"/>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pic>
        <p:nvPicPr>
          <p:cNvPr id="6" name="Picture 4" descr="http://sphotos-a.xx.fbcdn.net/hphotos-snc6/602554_439438852766954_1217712786_n.jpg"/>
          <p:cNvPicPr>
            <a:picLocks noChangeAspect="1" noChangeArrowheads="1"/>
          </p:cNvPicPr>
          <p:nvPr/>
        </p:nvPicPr>
        <p:blipFill>
          <a:blip r:embed="rId3"/>
          <a:srcRect/>
          <a:stretch>
            <a:fillRect/>
          </a:stretch>
        </p:blipFill>
        <p:spPr bwMode="auto">
          <a:xfrm>
            <a:off x="155575" y="6172200"/>
            <a:ext cx="533400" cy="593725"/>
          </a:xfrm>
          <a:prstGeom prst="rect">
            <a:avLst/>
          </a:prstGeom>
          <a:noFill/>
          <a:ln w="9525">
            <a:noFill/>
            <a:miter lim="800000"/>
            <a:headEnd/>
            <a:tailEnd/>
          </a:ln>
        </p:spPr>
      </p:pic>
      <p:sp>
        <p:nvSpPr>
          <p:cNvPr id="7" name="Footer Placeholder 21"/>
          <p:cNvSpPr>
            <a:spLocks noGrp="1"/>
          </p:cNvSpPr>
          <p:nvPr>
            <p:ph type="ftr" sz="quarter" idx="10"/>
          </p:nvPr>
        </p:nvSpPr>
        <p:spPr>
          <a:xfrm>
            <a:off x="5080000" y="6408738"/>
            <a:ext cx="2768600" cy="365125"/>
          </a:xfrm>
          <a:prstGeom prst="rect">
            <a:avLst/>
          </a:prstGeom>
        </p:spPr>
        <p:txBody>
          <a:bodyPr/>
          <a:lstStyle>
            <a:lvl1pPr algn="r" eaLnBrk="1" latinLnBrk="0" hangingPunct="1">
              <a:defRPr kumimoji="0" sz="800">
                <a:solidFill>
                  <a:schemeClr val="tx1"/>
                </a:solidFill>
                <a:latin typeface="Calibri" pitchFamily="34" charset="0"/>
                <a:cs typeface="Calibri" pitchFamily="34" charset="0"/>
              </a:defRPr>
            </a:lvl1pPr>
            <a:extLst/>
          </a:lstStyle>
          <a:p>
            <a:pPr>
              <a:defRPr/>
            </a:pPr>
            <a:r>
              <a:rPr lang="en-US"/>
              <a:t>Module 3</a:t>
            </a:r>
            <a:endParaRPr lang="en-US" dirty="0"/>
          </a:p>
        </p:txBody>
      </p:sp>
      <p:sp>
        <p:nvSpPr>
          <p:cNvPr id="8" name="Slide Number Placeholder 1"/>
          <p:cNvSpPr>
            <a:spLocks noGrp="1"/>
          </p:cNvSpPr>
          <p:nvPr>
            <p:ph type="sldNum" sz="quarter" idx="11"/>
          </p:nvPr>
        </p:nvSpPr>
        <p:spPr>
          <a:xfrm>
            <a:off x="7924800" y="6408738"/>
            <a:ext cx="762000" cy="365125"/>
          </a:xfrm>
          <a:prstGeom prst="rect">
            <a:avLst/>
          </a:prstGeom>
        </p:spPr>
        <p:txBody>
          <a:bodyPr/>
          <a:lstStyle>
            <a:lvl1pPr algn="r">
              <a:defRPr sz="800">
                <a:solidFill>
                  <a:schemeClr val="tx1">
                    <a:tint val="75000"/>
                  </a:schemeClr>
                </a:solidFill>
                <a:latin typeface="Calibri" pitchFamily="34" charset="0"/>
                <a:cs typeface="Calibri" pitchFamily="34" charset="0"/>
              </a:defRPr>
            </a:lvl1pPr>
          </a:lstStyle>
          <a:p>
            <a:pPr>
              <a:defRPr/>
            </a:pPr>
            <a:fld id="{6D8288AB-486C-4A61-A7DC-E31065DBFF0A}" type="slidenum">
              <a:rPr lang="en-US"/>
              <a:pPr>
                <a:defRPr/>
              </a:pPr>
              <a:t>‹#›</a:t>
            </a:fld>
            <a:endParaRPr lang="en-US" dirty="0"/>
          </a:p>
        </p:txBody>
      </p:sp>
    </p:spTree>
    <p:extLst>
      <p:ext uri="{BB962C8B-B14F-4D97-AF65-F5344CB8AC3E}">
        <p14:creationId xmlns:p14="http://schemas.microsoft.com/office/powerpoint/2010/main" val="654211204"/>
      </p:ext>
    </p:extLst>
  </p:cSld>
  <p:clrMapOvr>
    <a:overrideClrMapping bg1="lt1" tx1="dk1" bg2="lt2" tx2="dk2" accent1="accent1" accent2="accent2" accent3="accent3" accent4="accent4" accent5="accent5" accent6="accent6" hlink="hlink" folHlink="folHlink"/>
  </p:clrMapOvr>
  <p:transition advTm="61039"/>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04963" y="274638"/>
            <a:ext cx="70818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604963" y="1600200"/>
            <a:ext cx="7081837" cy="4365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2" r:id="rId6"/>
    <p:sldLayoutId id="2147483759" r:id="rId7"/>
    <p:sldLayoutId id="2147483753" r:id="rId8"/>
    <p:sldLayoutId id="2147483761" r:id="rId9"/>
    <p:sldLayoutId id="2147483762" r:id="rId10"/>
  </p:sldLayoutIdLst>
  <p:hf hdr="0" dt="0"/>
  <p:txStyles>
    <p:titleStyle>
      <a:lvl1pPr algn="ctr" defTabSz="457200" rtl="0" eaLnBrk="0" fontAlgn="base" hangingPunct="0">
        <a:spcBef>
          <a:spcPct val="0"/>
        </a:spcBef>
        <a:spcAft>
          <a:spcPct val="0"/>
        </a:spcAft>
        <a:defRPr sz="3200" kern="1200">
          <a:solidFill>
            <a:srgbClr val="1B5FAA"/>
          </a:solidFill>
          <a:latin typeface="Arial Black"/>
          <a:ea typeface="+mj-ea"/>
          <a:cs typeface="+mj-cs"/>
        </a:defRPr>
      </a:lvl1pPr>
      <a:lvl2pPr algn="ctr" defTabSz="457200" rtl="0" eaLnBrk="0" fontAlgn="base" hangingPunct="0">
        <a:spcBef>
          <a:spcPct val="0"/>
        </a:spcBef>
        <a:spcAft>
          <a:spcPct val="0"/>
        </a:spcAft>
        <a:defRPr sz="3200">
          <a:solidFill>
            <a:srgbClr val="1B5FAA"/>
          </a:solidFill>
          <a:latin typeface="Arial Black" pitchFamily="34" charset="0"/>
        </a:defRPr>
      </a:lvl2pPr>
      <a:lvl3pPr algn="ctr" defTabSz="457200" rtl="0" eaLnBrk="0" fontAlgn="base" hangingPunct="0">
        <a:spcBef>
          <a:spcPct val="0"/>
        </a:spcBef>
        <a:spcAft>
          <a:spcPct val="0"/>
        </a:spcAft>
        <a:defRPr sz="3200">
          <a:solidFill>
            <a:srgbClr val="1B5FAA"/>
          </a:solidFill>
          <a:latin typeface="Arial Black" pitchFamily="34" charset="0"/>
        </a:defRPr>
      </a:lvl3pPr>
      <a:lvl4pPr algn="ctr" defTabSz="457200" rtl="0" eaLnBrk="0" fontAlgn="base" hangingPunct="0">
        <a:spcBef>
          <a:spcPct val="0"/>
        </a:spcBef>
        <a:spcAft>
          <a:spcPct val="0"/>
        </a:spcAft>
        <a:defRPr sz="3200">
          <a:solidFill>
            <a:srgbClr val="1B5FAA"/>
          </a:solidFill>
          <a:latin typeface="Arial Black" pitchFamily="34" charset="0"/>
        </a:defRPr>
      </a:lvl4pPr>
      <a:lvl5pPr algn="ctr" defTabSz="457200" rtl="0" eaLnBrk="0" fontAlgn="base" hangingPunct="0">
        <a:spcBef>
          <a:spcPct val="0"/>
        </a:spcBef>
        <a:spcAft>
          <a:spcPct val="0"/>
        </a:spcAft>
        <a:defRPr sz="3200">
          <a:solidFill>
            <a:srgbClr val="1B5FAA"/>
          </a:solidFill>
          <a:latin typeface="Arial Black" pitchFamily="34" charset="0"/>
        </a:defRPr>
      </a:lvl5pPr>
      <a:lvl6pPr marL="457200" algn="ctr" defTabSz="457200" rtl="0" fontAlgn="base">
        <a:spcBef>
          <a:spcPct val="0"/>
        </a:spcBef>
        <a:spcAft>
          <a:spcPct val="0"/>
        </a:spcAft>
        <a:defRPr sz="3200">
          <a:solidFill>
            <a:srgbClr val="1B5FAA"/>
          </a:solidFill>
          <a:latin typeface="Arial Black" pitchFamily="34" charset="0"/>
        </a:defRPr>
      </a:lvl6pPr>
      <a:lvl7pPr marL="914400" algn="ctr" defTabSz="457200" rtl="0" fontAlgn="base">
        <a:spcBef>
          <a:spcPct val="0"/>
        </a:spcBef>
        <a:spcAft>
          <a:spcPct val="0"/>
        </a:spcAft>
        <a:defRPr sz="3200">
          <a:solidFill>
            <a:srgbClr val="1B5FAA"/>
          </a:solidFill>
          <a:latin typeface="Arial Black" pitchFamily="34" charset="0"/>
        </a:defRPr>
      </a:lvl7pPr>
      <a:lvl8pPr marL="1371600" algn="ctr" defTabSz="457200" rtl="0" fontAlgn="base">
        <a:spcBef>
          <a:spcPct val="0"/>
        </a:spcBef>
        <a:spcAft>
          <a:spcPct val="0"/>
        </a:spcAft>
        <a:defRPr sz="3200">
          <a:solidFill>
            <a:srgbClr val="1B5FAA"/>
          </a:solidFill>
          <a:latin typeface="Arial Black" pitchFamily="34" charset="0"/>
        </a:defRPr>
      </a:lvl8pPr>
      <a:lvl9pPr marL="1828800" algn="ctr" defTabSz="457200" rtl="0" fontAlgn="base">
        <a:spcBef>
          <a:spcPct val="0"/>
        </a:spcBef>
        <a:spcAft>
          <a:spcPct val="0"/>
        </a:spcAft>
        <a:defRPr sz="3200">
          <a:solidFill>
            <a:srgbClr val="1B5FAA"/>
          </a:solidFill>
          <a:latin typeface="Arial Black"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56944F"/>
          </a:solidFill>
          <a:latin typeface="Calibri"/>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rgbClr val="56944F"/>
          </a:solidFill>
          <a:latin typeface="Calibri"/>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rgbClr val="56944F"/>
          </a:solidFill>
          <a:latin typeface="Calibri"/>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rgbClr val="56944F"/>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BWo7F5zcObM" TargetMode="External"/><Relationship Id="rId2" Type="http://schemas.openxmlformats.org/officeDocument/2006/relationships/hyperlink" Target="https://www.youtube.com/watch?v=wrzzbaomLmc" TargetMode="External"/><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package" Target="../embeddings/Microsoft_Word_Document.docx"/><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Case Management</a:t>
            </a:r>
            <a:br>
              <a:rPr lang="en-US" dirty="0"/>
            </a:br>
            <a:r>
              <a:rPr lang="en-US" dirty="0"/>
              <a:t>Lab 2:</a:t>
            </a:r>
          </a:p>
        </p:txBody>
      </p:sp>
      <p:sp>
        <p:nvSpPr>
          <p:cNvPr id="3" name="Subtitle 2"/>
          <p:cNvSpPr>
            <a:spLocks noGrp="1"/>
          </p:cNvSpPr>
          <p:nvPr>
            <p:ph type="subTitle" idx="1"/>
          </p:nvPr>
        </p:nvSpPr>
        <p:spPr>
          <a:xfrm>
            <a:off x="1344167" y="2648198"/>
            <a:ext cx="7474712" cy="1015340"/>
          </a:xfrm>
        </p:spPr>
        <p:txBody>
          <a:bodyPr>
            <a:normAutofit/>
          </a:bodyPr>
          <a:lstStyle/>
          <a:p>
            <a:r>
              <a:rPr lang="en-US" dirty="0"/>
              <a:t>Engage and Motivate</a:t>
            </a:r>
          </a:p>
        </p:txBody>
      </p:sp>
      <p:pic>
        <p:nvPicPr>
          <p:cNvPr id="5" name="Picture 10"/>
          <p:cNvPicPr>
            <a:picLocks noChangeAspect="1"/>
          </p:cNvPicPr>
          <p:nvPr/>
        </p:nvPicPr>
        <p:blipFill>
          <a:blip r:embed="rId3" cstate="screen"/>
          <a:srcRect/>
          <a:stretch>
            <a:fillRect/>
          </a:stretch>
        </p:blipFill>
        <p:spPr bwMode="auto">
          <a:xfrm>
            <a:off x="7748904" y="431863"/>
            <a:ext cx="1069975" cy="1187450"/>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2.0.1</a:t>
            </a:r>
          </a:p>
        </p:txBody>
      </p:sp>
    </p:spTree>
    <p:extLst>
      <p:ext uri="{BB962C8B-B14F-4D97-AF65-F5344CB8AC3E}">
        <p14:creationId xmlns:p14="http://schemas.microsoft.com/office/powerpoint/2010/main" val="2545520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41400" y="1481328"/>
            <a:ext cx="4038600" cy="4525963"/>
          </a:xfrm>
        </p:spPr>
        <p:txBody>
          <a:bodyPr/>
          <a:lstStyle/>
          <a:p>
            <a:r>
              <a:rPr lang="en-US" b="1" dirty="0"/>
              <a:t>Mutuality:</a:t>
            </a:r>
          </a:p>
          <a:p>
            <a:pPr lvl="1"/>
            <a:r>
              <a:rPr lang="en-US" sz="1800" dirty="0"/>
              <a:t>“’Empathic bridge’ (Jordan, 1992) on which people from different perspectives can meet and engage in the dialogue necessary to create change without employing power-over tactics or inducing feelings of shame or humiliation. It requires practice of ‘radical respect’ (Walker 2004) which presumes that all human beings deserve freedom from contempt and deserve to be treated with dignity.” (Harling &amp; Miller, 2004)</a:t>
            </a:r>
          </a:p>
          <a:p>
            <a:endParaRPr lang="en-US" sz="1800" dirty="0"/>
          </a:p>
        </p:txBody>
      </p:sp>
      <p:sp>
        <p:nvSpPr>
          <p:cNvPr id="3" name="Content Placeholder 2"/>
          <p:cNvSpPr>
            <a:spLocks noGrp="1"/>
          </p:cNvSpPr>
          <p:nvPr>
            <p:ph sz="half" idx="2"/>
          </p:nvPr>
        </p:nvSpPr>
        <p:spPr>
          <a:xfrm>
            <a:off x="4962099" y="1481328"/>
            <a:ext cx="4038600" cy="4525963"/>
          </a:xfrm>
        </p:spPr>
        <p:txBody>
          <a:bodyPr/>
          <a:lstStyle/>
          <a:p>
            <a:r>
              <a:rPr lang="en-US" b="1" dirty="0"/>
              <a:t>Self-Determination:</a:t>
            </a:r>
          </a:p>
          <a:p>
            <a:pPr lvl="1"/>
            <a:r>
              <a:rPr lang="en-US" dirty="0"/>
              <a:t>Right to select choices, make decision, chart their own course;</a:t>
            </a:r>
          </a:p>
          <a:p>
            <a:pPr lvl="1"/>
            <a:r>
              <a:rPr lang="en-US" dirty="0"/>
              <a:t>Affected by realities of circumstance;</a:t>
            </a:r>
          </a:p>
          <a:p>
            <a:pPr lvl="1"/>
            <a:r>
              <a:rPr lang="en-US" dirty="0"/>
              <a:t>Influenced by individual and social relationships;</a:t>
            </a:r>
          </a:p>
          <a:p>
            <a:pPr lvl="1"/>
            <a:r>
              <a:rPr lang="en-US" dirty="0"/>
              <a:t>Regulated by anticipated and real consequences;</a:t>
            </a:r>
          </a:p>
        </p:txBody>
      </p:sp>
      <p:sp>
        <p:nvSpPr>
          <p:cNvPr id="4" name="Title 3"/>
          <p:cNvSpPr>
            <a:spLocks noGrp="1"/>
          </p:cNvSpPr>
          <p:nvPr>
            <p:ph type="title"/>
          </p:nvPr>
        </p:nvSpPr>
        <p:spPr/>
        <p:txBody>
          <a:bodyPr/>
          <a:lstStyle/>
          <a:p>
            <a:r>
              <a:rPr lang="en-US" dirty="0"/>
              <a:t>Mutuality and Self-Determination</a:t>
            </a:r>
          </a:p>
        </p:txBody>
      </p:sp>
      <p:sp>
        <p:nvSpPr>
          <p:cNvPr id="7"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2.1.8</a:t>
            </a:r>
          </a:p>
        </p:txBody>
      </p:sp>
    </p:spTree>
    <p:extLst>
      <p:ext uri="{BB962C8B-B14F-4D97-AF65-F5344CB8AC3E}">
        <p14:creationId xmlns:p14="http://schemas.microsoft.com/office/powerpoint/2010/main" val="800914838"/>
      </p:ext>
    </p:extLst>
  </p:cSld>
  <p:clrMapOvr>
    <a:masterClrMapping/>
  </p:clrMapOvr>
  <p:transition advTm="6103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Self-Efficacy</a:t>
            </a:r>
          </a:p>
        </p:txBody>
      </p:sp>
      <p:sp>
        <p:nvSpPr>
          <p:cNvPr id="5" name="Content Placeholder 4"/>
          <p:cNvSpPr>
            <a:spLocks noGrp="1"/>
          </p:cNvSpPr>
          <p:nvPr>
            <p:ph idx="4294967295"/>
          </p:nvPr>
        </p:nvSpPr>
        <p:spPr>
          <a:xfrm>
            <a:off x="1819791" y="2187575"/>
            <a:ext cx="7081837" cy="436562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400" dirty="0">
                <a:hlinkClick r:id="rId2"/>
              </a:rPr>
              <a:t>https://www.youtube.com/watch?v=wrzzbaomLmc</a:t>
            </a:r>
            <a:endParaRPr lang="en-US" sz="2400" dirty="0"/>
          </a:p>
          <a:p>
            <a:pPr marL="0" indent="0">
              <a:buNone/>
            </a:pPr>
            <a:r>
              <a:rPr lang="en-US" sz="2400" dirty="0">
                <a:hlinkClick r:id="rId3"/>
              </a:rPr>
              <a:t>https://www.youtube.com/watch?v=BWo7F5zcObM</a:t>
            </a:r>
            <a:endParaRPr lang="en-US" sz="2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538" y="1417638"/>
            <a:ext cx="3029733" cy="3430139"/>
          </a:xfrm>
          <a:prstGeom prst="rect">
            <a:avLst/>
          </a:prstGeom>
          <a:ln w="28575">
            <a:solidFill>
              <a:srgbClr val="1B5FAA"/>
            </a:solidFill>
          </a:ln>
        </p:spPr>
      </p:pic>
      <p:sp>
        <p:nvSpPr>
          <p:cNvPr id="7"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2.1.9</a:t>
            </a:r>
          </a:p>
        </p:txBody>
      </p:sp>
    </p:spTree>
    <p:extLst>
      <p:ext uri="{BB962C8B-B14F-4D97-AF65-F5344CB8AC3E}">
        <p14:creationId xmlns:p14="http://schemas.microsoft.com/office/powerpoint/2010/main" val="2012934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 for Change</a:t>
            </a:r>
          </a:p>
        </p:txBody>
      </p:sp>
      <p:sp>
        <p:nvSpPr>
          <p:cNvPr id="3" name="Rectangle 2"/>
          <p:cNvSpPr/>
          <p:nvPr/>
        </p:nvSpPr>
        <p:spPr>
          <a:xfrm>
            <a:off x="1353312" y="1186375"/>
            <a:ext cx="7193280" cy="5047536"/>
          </a:xfrm>
          <a:prstGeom prst="rect">
            <a:avLst/>
          </a:prstGeom>
          <a:solidFill>
            <a:schemeClr val="tx1">
              <a:lumMod val="50000"/>
              <a:lumOff val="50000"/>
            </a:schemeClr>
          </a:solidFill>
        </p:spPr>
        <p:txBody>
          <a:bodyPr wrap="square">
            <a:spAutoFit/>
          </a:bodyPr>
          <a:lstStyle/>
          <a:p>
            <a:pPr>
              <a:spcBef>
                <a:spcPts val="4200"/>
              </a:spcBef>
              <a:spcAft>
                <a:spcPts val="4200"/>
              </a:spcAft>
            </a:pPr>
            <a:endParaRPr lang="en-US" sz="2800" b="1" dirty="0">
              <a:solidFill>
                <a:schemeClr val="bg1"/>
              </a:solidFill>
              <a:latin typeface="Comic Sans MS" panose="030F0702030302020204" pitchFamily="66" charset="0"/>
            </a:endParaRPr>
          </a:p>
          <a:p>
            <a:pPr>
              <a:spcBef>
                <a:spcPts val="4200"/>
              </a:spcBef>
              <a:spcAft>
                <a:spcPts val="4200"/>
              </a:spcAft>
            </a:pPr>
            <a:r>
              <a:rPr lang="en-US" sz="2800" b="1" dirty="0">
                <a:solidFill>
                  <a:schemeClr val="bg1"/>
                </a:solidFill>
                <a:latin typeface="Comic Sans MS" panose="030F0702030302020204" pitchFamily="66" charset="0"/>
              </a:rPr>
              <a:t>  Awareness + Self-Efficacy = Change</a:t>
            </a:r>
          </a:p>
          <a:p>
            <a:pPr>
              <a:spcBef>
                <a:spcPts val="4200"/>
              </a:spcBef>
              <a:spcAft>
                <a:spcPts val="4200"/>
              </a:spcAft>
            </a:pPr>
            <a:endParaRPr lang="en-US" sz="2800" b="1" dirty="0">
              <a:solidFill>
                <a:schemeClr val="bg1"/>
              </a:solidFill>
              <a:latin typeface="Comic Sans MS" panose="030F0702030302020204" pitchFamily="66" charset="0"/>
            </a:endParaRPr>
          </a:p>
          <a:p>
            <a:pPr>
              <a:spcBef>
                <a:spcPts val="4200"/>
              </a:spcBef>
              <a:spcAft>
                <a:spcPts val="4200"/>
              </a:spcAft>
            </a:pPr>
            <a:endParaRPr lang="en-US" sz="2800" b="1" dirty="0">
              <a:solidFill>
                <a:schemeClr val="bg1"/>
              </a:solidFill>
              <a:latin typeface="Comic Sans MS" panose="030F0702030302020204" pitchFamily="66" charset="0"/>
            </a:endParaRPr>
          </a:p>
        </p:txBody>
      </p:sp>
      <p:sp>
        <p:nvSpPr>
          <p:cNvPr id="4" name="Flowchart: Direct Access Storage 3"/>
          <p:cNvSpPr/>
          <p:nvPr/>
        </p:nvSpPr>
        <p:spPr>
          <a:xfrm rot="-3840000">
            <a:off x="5980142" y="4003583"/>
            <a:ext cx="1946551" cy="412735"/>
          </a:xfrm>
          <a:prstGeom prst="flowChartMagneticDrum">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2.1.10</a:t>
            </a:r>
          </a:p>
        </p:txBody>
      </p:sp>
    </p:spTree>
    <p:extLst>
      <p:ext uri="{BB962C8B-B14F-4D97-AF65-F5344CB8AC3E}">
        <p14:creationId xmlns:p14="http://schemas.microsoft.com/office/powerpoint/2010/main" val="1648135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Manager’s Tasks to Enhance Self-Efficacy</a:t>
            </a:r>
          </a:p>
        </p:txBody>
      </p:sp>
      <p:sp>
        <p:nvSpPr>
          <p:cNvPr id="3" name="Content Placeholder 2"/>
          <p:cNvSpPr>
            <a:spLocks noGrp="1"/>
          </p:cNvSpPr>
          <p:nvPr>
            <p:ph idx="1"/>
          </p:nvPr>
        </p:nvSpPr>
        <p:spPr/>
        <p:txBody>
          <a:bodyPr>
            <a:normAutofit fontScale="85000" lnSpcReduction="10000"/>
          </a:bodyPr>
          <a:lstStyle/>
          <a:p>
            <a:pPr lvl="0"/>
            <a:r>
              <a:rPr lang="en-US" dirty="0"/>
              <a:t>Believe in their ability to change.</a:t>
            </a:r>
          </a:p>
          <a:p>
            <a:pPr lvl="0"/>
            <a:r>
              <a:rPr lang="en-US" dirty="0"/>
              <a:t>Come to the realization they need to change.</a:t>
            </a:r>
          </a:p>
          <a:p>
            <a:pPr lvl="0"/>
            <a:r>
              <a:rPr lang="en-US" dirty="0"/>
              <a:t>Figure out what services or other steps and  interventions will help them achieve change.</a:t>
            </a:r>
          </a:p>
          <a:p>
            <a:pPr lvl="0"/>
            <a:r>
              <a:rPr lang="en-US" dirty="0"/>
              <a:t>Assess the progress they are making, what is working well to help them make progress, what is not working well.</a:t>
            </a:r>
          </a:p>
          <a:p>
            <a:r>
              <a:rPr lang="en-US" dirty="0"/>
              <a:t>Adjust case plans as needed to help parent achieve success in achieving change.</a:t>
            </a:r>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2.1.11</a:t>
            </a:r>
          </a:p>
        </p:txBody>
      </p:sp>
    </p:spTree>
    <p:extLst>
      <p:ext uri="{BB962C8B-B14F-4D97-AF65-F5344CB8AC3E}">
        <p14:creationId xmlns:p14="http://schemas.microsoft.com/office/powerpoint/2010/main" val="582465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Increasing Self-Efficacy</a:t>
            </a:r>
          </a:p>
        </p:txBody>
      </p:sp>
      <p:sp>
        <p:nvSpPr>
          <p:cNvPr id="4" name="Content Placeholder 3"/>
          <p:cNvSpPr>
            <a:spLocks noGrp="1"/>
          </p:cNvSpPr>
          <p:nvPr>
            <p:ph idx="1"/>
          </p:nvPr>
        </p:nvSpPr>
        <p:spPr>
          <a:xfrm>
            <a:off x="2560320" y="1850241"/>
            <a:ext cx="6126480" cy="4365702"/>
          </a:xfrm>
        </p:spPr>
        <p:txBody>
          <a:bodyPr/>
          <a:lstStyle/>
          <a:p>
            <a:pPr marL="0" indent="0">
              <a:buNone/>
            </a:pPr>
            <a:r>
              <a:rPr lang="en-US" dirty="0"/>
              <a:t>Case Manager’s engagement skills – remain open minded.</a:t>
            </a:r>
          </a:p>
          <a:p>
            <a:pPr marL="0" indent="0">
              <a:buNone/>
            </a:pPr>
            <a:endParaRPr lang="en-US" dirty="0"/>
          </a:p>
          <a:p>
            <a:r>
              <a:rPr lang="en-US" dirty="0"/>
              <a:t>Vicarious experiences</a:t>
            </a:r>
          </a:p>
          <a:p>
            <a:r>
              <a:rPr lang="en-US" dirty="0"/>
              <a:t>Social persuasion</a:t>
            </a:r>
          </a:p>
          <a:p>
            <a:r>
              <a:rPr lang="en-US" dirty="0"/>
              <a:t>Control of emotive states</a:t>
            </a:r>
          </a:p>
        </p:txBody>
      </p:sp>
      <p:sp>
        <p:nvSpPr>
          <p:cNvPr id="5" name="Up Arrow 4"/>
          <p:cNvSpPr/>
          <p:nvPr/>
        </p:nvSpPr>
        <p:spPr>
          <a:xfrm>
            <a:off x="1438656" y="1573818"/>
            <a:ext cx="1011936" cy="3863814"/>
          </a:xfrm>
          <a:prstGeom prst="upArrow">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2.1.12</a:t>
            </a:r>
          </a:p>
        </p:txBody>
      </p:sp>
    </p:spTree>
    <p:extLst>
      <p:ext uri="{BB962C8B-B14F-4D97-AF65-F5344CB8AC3E}">
        <p14:creationId xmlns:p14="http://schemas.microsoft.com/office/powerpoint/2010/main" val="3549643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346981"/>
            <a:ext cx="6029877" cy="1143000"/>
          </a:xfrm>
        </p:spPr>
        <p:txBody>
          <a:bodyPr>
            <a:normAutofit/>
          </a:bodyPr>
          <a:lstStyle/>
          <a:p>
            <a:r>
              <a:rPr lang="en-US" dirty="0"/>
              <a:t>Activity A:  </a:t>
            </a:r>
            <a:br>
              <a:rPr lang="en-US" dirty="0"/>
            </a:br>
            <a:r>
              <a:rPr lang="en-US" dirty="0"/>
              <a:t>Traps to Avoid</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2.1.13</a:t>
            </a:r>
          </a:p>
        </p:txBody>
      </p:sp>
      <p:sp>
        <p:nvSpPr>
          <p:cNvPr id="3" name="TextBox 2"/>
          <p:cNvSpPr txBox="1"/>
          <p:nvPr/>
        </p:nvSpPr>
        <p:spPr>
          <a:xfrm>
            <a:off x="1633928" y="2008682"/>
            <a:ext cx="3643466" cy="2062103"/>
          </a:xfrm>
          <a:prstGeom prst="rect">
            <a:avLst/>
          </a:prstGeom>
          <a:noFill/>
        </p:spPr>
        <p:txBody>
          <a:bodyPr wrap="square" rtlCol="0">
            <a:spAutoFit/>
          </a:bodyPr>
          <a:lstStyle/>
          <a:p>
            <a:r>
              <a:rPr lang="en-US" sz="3200" b="1" i="1" dirty="0">
                <a:solidFill>
                  <a:srgbClr val="56944F"/>
                </a:solidFill>
              </a:rPr>
              <a:t>Instructions:</a:t>
            </a:r>
          </a:p>
          <a:p>
            <a:endParaRPr lang="en-US" sz="3200" dirty="0">
              <a:solidFill>
                <a:srgbClr val="56944F"/>
              </a:solidFill>
            </a:endParaRPr>
          </a:p>
          <a:p>
            <a:r>
              <a:rPr lang="en-US" sz="3200" dirty="0">
                <a:solidFill>
                  <a:srgbClr val="1B5FAA"/>
                </a:solidFill>
              </a:rPr>
              <a:t>Instructor guided role-plays.</a:t>
            </a:r>
          </a:p>
        </p:txBody>
      </p:sp>
      <p:pic>
        <p:nvPicPr>
          <p:cNvPr id="10242" name="Picture 2" descr="C:\Users\Carnett-Valerie\AppData\Local\Microsoft\Windows\Temporary Internet Files\Content.IE5\EGJYJN6U\corresaltaycuidate.blogspot.co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4355" y="2237741"/>
            <a:ext cx="2946490" cy="261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76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Carnett-Valerie\AppData\Local\Microsoft\Windows\Temporary Internet Files\Content.IE5\9BCWSMAX\movie-making-software-children-200X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755" y="523568"/>
            <a:ext cx="5420032" cy="542003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2.1.14</a:t>
            </a:r>
          </a:p>
        </p:txBody>
      </p:sp>
    </p:spTree>
    <p:extLst>
      <p:ext uri="{BB962C8B-B14F-4D97-AF65-F5344CB8AC3E}">
        <p14:creationId xmlns:p14="http://schemas.microsoft.com/office/powerpoint/2010/main" val="2492118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604963" y="81146"/>
            <a:ext cx="7081837" cy="1143000"/>
          </a:xfrm>
        </p:spPr>
        <p:txBody>
          <a:bodyPr/>
          <a:lstStyle/>
          <a:p>
            <a:r>
              <a:rPr lang="en-US" dirty="0"/>
              <a:t>Change Prognosis</a:t>
            </a:r>
          </a:p>
        </p:txBody>
      </p:sp>
      <p:sp>
        <p:nvSpPr>
          <p:cNvPr id="11" name="Rectangle 10"/>
          <p:cNvSpPr/>
          <p:nvPr/>
        </p:nvSpPr>
        <p:spPr>
          <a:xfrm>
            <a:off x="1459992" y="1638880"/>
            <a:ext cx="1499616"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1459992" y="2597738"/>
            <a:ext cx="2371344"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1459992" y="3673682"/>
            <a:ext cx="4565904"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1459992" y="4725862"/>
            <a:ext cx="597408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358075" y="1232972"/>
            <a:ext cx="7081837" cy="369332"/>
          </a:xfrm>
          <a:prstGeom prst="rect">
            <a:avLst/>
          </a:prstGeom>
          <a:noFill/>
        </p:spPr>
        <p:txBody>
          <a:bodyPr wrap="square" rtlCol="0">
            <a:spAutoFit/>
          </a:bodyPr>
          <a:lstStyle/>
          <a:p>
            <a:r>
              <a:rPr lang="en-US" dirty="0"/>
              <a:t>Case Manager tells why change is important and parent nods head.</a:t>
            </a:r>
          </a:p>
        </p:txBody>
      </p:sp>
      <p:sp>
        <p:nvSpPr>
          <p:cNvPr id="19" name="TextBox 18"/>
          <p:cNvSpPr txBox="1"/>
          <p:nvPr/>
        </p:nvSpPr>
        <p:spPr>
          <a:xfrm>
            <a:off x="1447800" y="2205070"/>
            <a:ext cx="7081837" cy="369332"/>
          </a:xfrm>
          <a:prstGeom prst="rect">
            <a:avLst/>
          </a:prstGeom>
          <a:noFill/>
        </p:spPr>
        <p:txBody>
          <a:bodyPr wrap="square" rtlCol="0">
            <a:spAutoFit/>
          </a:bodyPr>
          <a:lstStyle/>
          <a:p>
            <a:r>
              <a:rPr lang="en-US" dirty="0"/>
              <a:t>Parent </a:t>
            </a:r>
            <a:r>
              <a:rPr lang="en-US" i="1" dirty="0"/>
              <a:t>t</a:t>
            </a:r>
            <a:r>
              <a:rPr lang="en-US" i="1" u="sng" dirty="0"/>
              <a:t>hinks</a:t>
            </a:r>
            <a:r>
              <a:rPr lang="en-US" dirty="0"/>
              <a:t> about why change is personally important.</a:t>
            </a:r>
          </a:p>
        </p:txBody>
      </p:sp>
      <p:sp>
        <p:nvSpPr>
          <p:cNvPr id="20" name="TextBox 19"/>
          <p:cNvSpPr txBox="1"/>
          <p:nvPr/>
        </p:nvSpPr>
        <p:spPr>
          <a:xfrm>
            <a:off x="1459992" y="3258940"/>
            <a:ext cx="7081837" cy="369332"/>
          </a:xfrm>
          <a:prstGeom prst="rect">
            <a:avLst/>
          </a:prstGeom>
          <a:noFill/>
        </p:spPr>
        <p:txBody>
          <a:bodyPr wrap="square" rtlCol="0">
            <a:spAutoFit/>
          </a:bodyPr>
          <a:lstStyle/>
          <a:p>
            <a:r>
              <a:rPr lang="en-US" dirty="0"/>
              <a:t>Parent </a:t>
            </a:r>
            <a:r>
              <a:rPr lang="en-US" i="1" u="sng" dirty="0"/>
              <a:t>talks</a:t>
            </a:r>
            <a:r>
              <a:rPr lang="en-US" u="sng" dirty="0"/>
              <a:t> </a:t>
            </a:r>
            <a:r>
              <a:rPr lang="en-US" dirty="0"/>
              <a:t>about why change is personally important.</a:t>
            </a:r>
          </a:p>
        </p:txBody>
      </p:sp>
      <p:sp>
        <p:nvSpPr>
          <p:cNvPr id="21" name="TextBox 20"/>
          <p:cNvSpPr txBox="1"/>
          <p:nvPr/>
        </p:nvSpPr>
        <p:spPr>
          <a:xfrm>
            <a:off x="1459992" y="4310714"/>
            <a:ext cx="7081837" cy="369332"/>
          </a:xfrm>
          <a:prstGeom prst="rect">
            <a:avLst/>
          </a:prstGeom>
          <a:noFill/>
        </p:spPr>
        <p:txBody>
          <a:bodyPr wrap="square" rtlCol="0">
            <a:spAutoFit/>
          </a:bodyPr>
          <a:lstStyle/>
          <a:p>
            <a:r>
              <a:rPr lang="en-US" dirty="0"/>
              <a:t>Parent </a:t>
            </a:r>
            <a:r>
              <a:rPr lang="en-US" i="1" u="sng" dirty="0"/>
              <a:t>makes verbal commitment to</a:t>
            </a:r>
            <a:r>
              <a:rPr lang="en-US" dirty="0"/>
              <a:t> change.</a:t>
            </a:r>
          </a:p>
        </p:txBody>
      </p:sp>
      <p:sp>
        <p:nvSpPr>
          <p:cNvPr id="22" name="Left-Right Arrow 21"/>
          <p:cNvSpPr/>
          <p:nvPr/>
        </p:nvSpPr>
        <p:spPr>
          <a:xfrm>
            <a:off x="1459992" y="5319078"/>
            <a:ext cx="6979920" cy="792480"/>
          </a:xfrm>
          <a:prstGeom prst="leftRightArrow">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LOW                       Probability of Behavior Change                  HIGH</a:t>
            </a:r>
          </a:p>
        </p:txBody>
      </p:sp>
      <p:sp>
        <p:nvSpPr>
          <p:cNvPr id="12"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2.1.15</a:t>
            </a:r>
          </a:p>
        </p:txBody>
      </p:sp>
    </p:spTree>
    <p:extLst>
      <p:ext uri="{BB962C8B-B14F-4D97-AF65-F5344CB8AC3E}">
        <p14:creationId xmlns:p14="http://schemas.microsoft.com/office/powerpoint/2010/main" val="4188303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Evoking Change Talk</a:t>
            </a:r>
          </a:p>
        </p:txBody>
      </p:sp>
      <p:sp>
        <p:nvSpPr>
          <p:cNvPr id="3" name="Content Placeholder 2"/>
          <p:cNvSpPr>
            <a:spLocks noGrp="1"/>
          </p:cNvSpPr>
          <p:nvPr>
            <p:ph idx="1"/>
          </p:nvPr>
        </p:nvSpPr>
        <p:spPr>
          <a:xfrm>
            <a:off x="3128536" y="1850241"/>
            <a:ext cx="4747496" cy="4365702"/>
          </a:xfrm>
        </p:spPr>
        <p:txBody>
          <a:bodyPr>
            <a:normAutofit lnSpcReduction="10000"/>
          </a:bodyPr>
          <a:lstStyle/>
          <a:p>
            <a:pPr marL="514350" indent="-514350">
              <a:buFont typeface="+mj-lt"/>
              <a:buAutoNum type="arabicPeriod"/>
            </a:pPr>
            <a:r>
              <a:rPr lang="en-US" dirty="0"/>
              <a:t>Problem recognition</a:t>
            </a:r>
          </a:p>
          <a:p>
            <a:pPr marL="514350" indent="-514350">
              <a:buFont typeface="+mj-lt"/>
              <a:buAutoNum type="arabicPeriod"/>
            </a:pPr>
            <a:r>
              <a:rPr lang="en-US" dirty="0"/>
              <a:t>Family concern about problem</a:t>
            </a:r>
          </a:p>
          <a:p>
            <a:pPr marL="514350" indent="-514350">
              <a:buFont typeface="+mj-lt"/>
              <a:buAutoNum type="arabicPeriod"/>
            </a:pPr>
            <a:r>
              <a:rPr lang="en-US" dirty="0"/>
              <a:t>Family intention to change</a:t>
            </a:r>
          </a:p>
          <a:p>
            <a:pPr marL="514350" indent="-514350">
              <a:buFont typeface="+mj-lt"/>
              <a:buAutoNum type="arabicPeriod"/>
            </a:pPr>
            <a:r>
              <a:rPr lang="en-US" dirty="0"/>
              <a:t>Level of family optimism (self-efficacy)</a:t>
            </a:r>
          </a:p>
          <a:p>
            <a:pPr marL="514350" indent="-514350">
              <a:buFont typeface="+mj-lt"/>
              <a:buAutoNum type="arabicPeriod"/>
            </a:pPr>
            <a:r>
              <a:rPr lang="en-US" dirty="0"/>
              <a:t>Making decisions </a:t>
            </a:r>
          </a:p>
        </p:txBody>
      </p:sp>
      <p:sp>
        <p:nvSpPr>
          <p:cNvPr id="4" name="Down Arrow 3"/>
          <p:cNvSpPr/>
          <p:nvPr/>
        </p:nvSpPr>
        <p:spPr>
          <a:xfrm>
            <a:off x="1604536" y="1962912"/>
            <a:ext cx="1342880" cy="38892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2.1.16</a:t>
            </a:r>
          </a:p>
        </p:txBody>
      </p:sp>
    </p:spTree>
    <p:extLst>
      <p:ext uri="{BB962C8B-B14F-4D97-AF65-F5344CB8AC3E}">
        <p14:creationId xmlns:p14="http://schemas.microsoft.com/office/powerpoint/2010/main" val="333736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536" y="491778"/>
            <a:ext cx="7082263" cy="1446204"/>
          </a:xfrm>
        </p:spPr>
        <p:txBody>
          <a:bodyPr/>
          <a:lstStyle/>
          <a:p>
            <a:r>
              <a:rPr lang="en-US" dirty="0"/>
              <a:t>Sample Questions: </a:t>
            </a:r>
            <a:br>
              <a:rPr lang="en-US" dirty="0"/>
            </a:br>
            <a:r>
              <a:rPr lang="en-US" dirty="0"/>
              <a:t>Eliciting Self-Motivational Statement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0435" y="2110851"/>
            <a:ext cx="2611307" cy="3560873"/>
          </a:xfrm>
        </p:spPr>
      </p:pic>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2.1.17</a:t>
            </a:r>
          </a:p>
        </p:txBody>
      </p:sp>
    </p:spTree>
    <p:extLst>
      <p:ext uri="{BB962C8B-B14F-4D97-AF65-F5344CB8AC3E}">
        <p14:creationId xmlns:p14="http://schemas.microsoft.com/office/powerpoint/2010/main" val="3902145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962237">
            <a:off x="6511528" y="458143"/>
            <a:ext cx="2251375" cy="1766877"/>
          </a:xfrm>
          <a:prstGeom prst="rect">
            <a:avLst/>
          </a:prstGeom>
        </p:spPr>
      </p:pic>
      <p:sp>
        <p:nvSpPr>
          <p:cNvPr id="10" name="Title 3"/>
          <p:cNvSpPr>
            <a:spLocks noGrp="1"/>
          </p:cNvSpPr>
          <p:nvPr>
            <p:ph type="title"/>
          </p:nvPr>
        </p:nvSpPr>
        <p:spPr>
          <a:xfrm>
            <a:off x="1604536" y="491778"/>
            <a:ext cx="7082263" cy="1143000"/>
          </a:xfrm>
        </p:spPr>
        <p:txBody>
          <a:bodyPr/>
          <a:lstStyle/>
          <a:p>
            <a:pPr algn="l"/>
            <a:r>
              <a:rPr lang="en-US" dirty="0"/>
              <a:t>Agenda</a:t>
            </a:r>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2827" y="5348154"/>
            <a:ext cx="1070326" cy="1188062"/>
          </a:xfrm>
          <a:prstGeom prst="rect">
            <a:avLst/>
          </a:prstGeom>
        </p:spPr>
      </p:pic>
      <p:sp>
        <p:nvSpPr>
          <p:cNvPr id="2" name="TextBox 1"/>
          <p:cNvSpPr txBox="1"/>
          <p:nvPr/>
        </p:nvSpPr>
        <p:spPr>
          <a:xfrm>
            <a:off x="1595084" y="2764524"/>
            <a:ext cx="6977605" cy="1815882"/>
          </a:xfrm>
          <a:prstGeom prst="rect">
            <a:avLst/>
          </a:prstGeom>
          <a:noFill/>
        </p:spPr>
        <p:txBody>
          <a:bodyPr wrap="square" rtlCol="0">
            <a:spAutoFit/>
          </a:bodyPr>
          <a:lstStyle/>
          <a:p>
            <a:r>
              <a:rPr lang="en-US" sz="2800" dirty="0">
                <a:solidFill>
                  <a:srgbClr val="56944F"/>
                </a:solidFill>
              </a:rPr>
              <a:t>Unit 2.1: Interviewing During Exploration</a:t>
            </a:r>
          </a:p>
          <a:p>
            <a:endParaRPr lang="en-US" sz="2800" dirty="0">
              <a:solidFill>
                <a:srgbClr val="56944F"/>
              </a:solidFill>
            </a:endParaRPr>
          </a:p>
          <a:p>
            <a:r>
              <a:rPr lang="en-US" sz="2800" dirty="0">
                <a:solidFill>
                  <a:srgbClr val="56944F"/>
                </a:solidFill>
              </a:rPr>
              <a:t>Unit 2.2:  Interviewing to Engage and Motivate</a:t>
            </a:r>
          </a:p>
        </p:txBody>
      </p:sp>
      <p:sp>
        <p:nvSpPr>
          <p:cNvPr id="6"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2.0.2</a:t>
            </a:r>
          </a:p>
        </p:txBody>
      </p:sp>
    </p:spTree>
    <p:extLst>
      <p:ext uri="{BB962C8B-B14F-4D97-AF65-F5344CB8AC3E}">
        <p14:creationId xmlns:p14="http://schemas.microsoft.com/office/powerpoint/2010/main" val="2771417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346981"/>
            <a:ext cx="6029877" cy="1143000"/>
          </a:xfrm>
        </p:spPr>
        <p:txBody>
          <a:bodyPr>
            <a:normAutofit fontScale="90000"/>
          </a:bodyPr>
          <a:lstStyle/>
          <a:p>
            <a:r>
              <a:rPr lang="en-US" dirty="0"/>
              <a:t>Activity B:  </a:t>
            </a:r>
            <a:br>
              <a:rPr lang="en-US" dirty="0"/>
            </a:br>
            <a:r>
              <a:rPr lang="en-US" dirty="0"/>
              <a:t>Parent Self-Motivational Statement</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2.1.18</a:t>
            </a:r>
          </a:p>
        </p:txBody>
      </p:sp>
      <p:sp>
        <p:nvSpPr>
          <p:cNvPr id="3" name="TextBox 2"/>
          <p:cNvSpPr txBox="1"/>
          <p:nvPr/>
        </p:nvSpPr>
        <p:spPr>
          <a:xfrm>
            <a:off x="1633928" y="2008682"/>
            <a:ext cx="6565692" cy="4093428"/>
          </a:xfrm>
          <a:prstGeom prst="rect">
            <a:avLst/>
          </a:prstGeom>
          <a:noFill/>
        </p:spPr>
        <p:txBody>
          <a:bodyPr wrap="square" rtlCol="0">
            <a:spAutoFit/>
          </a:bodyPr>
          <a:lstStyle/>
          <a:p>
            <a:r>
              <a:rPr lang="en-US" sz="3200" b="1" i="1" dirty="0">
                <a:solidFill>
                  <a:srgbClr val="56944F"/>
                </a:solidFill>
              </a:rPr>
              <a:t>Instructions:</a:t>
            </a:r>
          </a:p>
          <a:p>
            <a:endParaRPr lang="en-US" sz="3200" dirty="0">
              <a:solidFill>
                <a:srgbClr val="56944F"/>
              </a:solidFill>
            </a:endParaRPr>
          </a:p>
          <a:p>
            <a:pPr marL="514350" lvl="0" indent="-514350">
              <a:buFont typeface="+mj-lt"/>
              <a:buAutoNum type="arabicPeriod"/>
            </a:pPr>
            <a:r>
              <a:rPr lang="en-US" sz="2800" dirty="0">
                <a:solidFill>
                  <a:srgbClr val="1B5FAA"/>
                </a:solidFill>
              </a:rPr>
              <a:t>Working in pairs, read each “Self-Motivational” statement and select if it describes:  problem recognition, concern, determination, or optimism for change.</a:t>
            </a:r>
          </a:p>
          <a:p>
            <a:pPr marL="514350" indent="-514350">
              <a:buFont typeface="+mj-lt"/>
              <a:buAutoNum type="arabicPeriod"/>
            </a:pPr>
            <a:r>
              <a:rPr lang="en-US" sz="2800" dirty="0">
                <a:solidFill>
                  <a:srgbClr val="1B5FAA"/>
                </a:solidFill>
              </a:rPr>
              <a:t>Be prepared to discuss your response.</a:t>
            </a:r>
          </a:p>
        </p:txBody>
      </p:sp>
    </p:spTree>
    <p:extLst>
      <p:ext uri="{BB962C8B-B14F-4D97-AF65-F5344CB8AC3E}">
        <p14:creationId xmlns:p14="http://schemas.microsoft.com/office/powerpoint/2010/main" val="189152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2.2</a:t>
            </a:r>
          </a:p>
        </p:txBody>
      </p:sp>
      <p:sp>
        <p:nvSpPr>
          <p:cNvPr id="3" name="Subtitle 2"/>
          <p:cNvSpPr>
            <a:spLocks noGrp="1"/>
          </p:cNvSpPr>
          <p:nvPr>
            <p:ph type="subTitle" idx="1"/>
          </p:nvPr>
        </p:nvSpPr>
        <p:spPr>
          <a:xfrm>
            <a:off x="1344167" y="2796638"/>
            <a:ext cx="7474712" cy="866899"/>
          </a:xfrm>
        </p:spPr>
        <p:txBody>
          <a:bodyPr>
            <a:normAutofit/>
          </a:bodyPr>
          <a:lstStyle/>
          <a:p>
            <a:r>
              <a:rPr lang="en-US" dirty="0"/>
              <a:t>Interviewing to Engage and Motivate</a:t>
            </a:r>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2.2.1</a:t>
            </a:r>
          </a:p>
        </p:txBody>
      </p:sp>
    </p:spTree>
    <p:extLst>
      <p:ext uri="{BB962C8B-B14F-4D97-AF65-F5344CB8AC3E}">
        <p14:creationId xmlns:p14="http://schemas.microsoft.com/office/powerpoint/2010/main" val="3184907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a:xfrm>
            <a:off x="1604536" y="2361339"/>
            <a:ext cx="7082264" cy="4365702"/>
          </a:xfrm>
        </p:spPr>
        <p:txBody>
          <a:bodyPr/>
          <a:lstStyle/>
          <a:p>
            <a:pPr marL="514350" lvl="0" indent="-514350">
              <a:buFont typeface="+mj-lt"/>
              <a:buAutoNum type="arabicPeriod"/>
            </a:pPr>
            <a:r>
              <a:rPr lang="en-US" dirty="0"/>
              <a:t>Identify the motivational interviewing technique, “Roll with Resistance.”</a:t>
            </a:r>
          </a:p>
          <a:p>
            <a:pPr marL="514350" lvl="0" indent="-514350">
              <a:buFont typeface="+mj-lt"/>
              <a:buAutoNum type="arabicPeriod"/>
            </a:pPr>
            <a:r>
              <a:rPr lang="en-US" dirty="0"/>
              <a:t>Identify and demonstrate interview techniques that diffuse resistance.</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2.2.2</a:t>
            </a:r>
          </a:p>
        </p:txBody>
      </p:sp>
    </p:spTree>
    <p:extLst>
      <p:ext uri="{BB962C8B-B14F-4D97-AF65-F5344CB8AC3E}">
        <p14:creationId xmlns:p14="http://schemas.microsoft.com/office/powerpoint/2010/main" val="572993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 of Engagement Skills to Motivate</a:t>
            </a:r>
          </a:p>
        </p:txBody>
      </p:sp>
      <p:graphicFrame>
        <p:nvGraphicFramePr>
          <p:cNvPr id="7" name="Object 6"/>
          <p:cNvGraphicFramePr>
            <a:graphicFrameLocks noChangeAspect="1"/>
          </p:cNvGraphicFramePr>
          <p:nvPr>
            <p:extLst>
              <p:ext uri="{D42A27DB-BD31-4B8C-83A1-F6EECF244321}">
                <p14:modId xmlns:p14="http://schemas.microsoft.com/office/powerpoint/2010/main" val="4122744151"/>
              </p:ext>
            </p:extLst>
          </p:nvPr>
        </p:nvGraphicFramePr>
        <p:xfrm>
          <a:off x="1763459" y="1832166"/>
          <a:ext cx="6766560" cy="4564888"/>
        </p:xfrm>
        <a:graphic>
          <a:graphicData uri="http://schemas.openxmlformats.org/presentationml/2006/ole">
            <mc:AlternateContent xmlns:mc="http://schemas.openxmlformats.org/markup-compatibility/2006">
              <mc:Choice xmlns:v="urn:schemas-microsoft-com:vml" Requires="v">
                <p:oleObj name="Document" r:id="rId2" imgW="7117152" imgH="7376213" progId="Word.Document.12">
                  <p:embed/>
                </p:oleObj>
              </mc:Choice>
              <mc:Fallback>
                <p:oleObj name="Document" r:id="rId2" imgW="7117152" imgH="7376213" progId="Word.Document.12">
                  <p:embed/>
                  <p:pic>
                    <p:nvPicPr>
                      <p:cNvPr id="0" name=""/>
                      <p:cNvPicPr/>
                      <p:nvPr/>
                    </p:nvPicPr>
                    <p:blipFill>
                      <a:blip r:embed="rId3"/>
                      <a:stretch>
                        <a:fillRect/>
                      </a:stretch>
                    </p:blipFill>
                    <p:spPr>
                      <a:xfrm>
                        <a:off x="1763459" y="1832166"/>
                        <a:ext cx="6766560" cy="4564888"/>
                      </a:xfrm>
                      <a:prstGeom prst="rect">
                        <a:avLst/>
                      </a:prstGeom>
                    </p:spPr>
                  </p:pic>
                </p:oleObj>
              </mc:Fallback>
            </mc:AlternateContent>
          </a:graphicData>
        </a:graphic>
      </p:graphicFrame>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2.2.3</a:t>
            </a:r>
          </a:p>
        </p:txBody>
      </p:sp>
    </p:spTree>
    <p:extLst>
      <p:ext uri="{BB962C8B-B14F-4D97-AF65-F5344CB8AC3E}">
        <p14:creationId xmlns:p14="http://schemas.microsoft.com/office/powerpoint/2010/main" val="2845728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Roll with Resistance</a:t>
            </a:r>
          </a:p>
        </p:txBody>
      </p:sp>
      <p:pic>
        <p:nvPicPr>
          <p:cNvPr id="11268" name="Picture 4" descr="http://static.wixstatic.com/media/2e1e41_419f8d0d25d74cf1bd2f2189d3a88df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808" y="1826387"/>
            <a:ext cx="7284719" cy="4286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11808" y="2857008"/>
            <a:ext cx="3413760" cy="1938992"/>
          </a:xfrm>
          <a:prstGeom prst="rect">
            <a:avLst/>
          </a:prstGeom>
          <a:solidFill>
            <a:schemeClr val="bg2"/>
          </a:solidFill>
          <a:ln>
            <a:solidFill>
              <a:schemeClr val="accent1"/>
            </a:solidFill>
          </a:ln>
        </p:spPr>
        <p:txBody>
          <a:bodyPr wrap="square" rtlCol="0">
            <a:spAutoFit/>
          </a:bodyPr>
          <a:lstStyle/>
          <a:p>
            <a:r>
              <a:rPr lang="en-US" sz="2400" b="1" dirty="0">
                <a:latin typeface="Calibri" panose="020F0502020204030204" pitchFamily="34" charset="0"/>
              </a:rPr>
              <a:t>The past is gone; the present is full of confusion; and the future scares the hell out of me!</a:t>
            </a:r>
          </a:p>
          <a:p>
            <a:r>
              <a:rPr lang="en-US" sz="2400" b="1" dirty="0">
                <a:latin typeface="Calibri" panose="020F0502020204030204" pitchFamily="34" charset="0"/>
              </a:rPr>
              <a:t>                      David L. Stein</a:t>
            </a:r>
          </a:p>
        </p:txBody>
      </p:sp>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2.2.4</a:t>
            </a:r>
          </a:p>
        </p:txBody>
      </p:sp>
    </p:spTree>
    <p:extLst>
      <p:ext uri="{BB962C8B-B14F-4D97-AF65-F5344CB8AC3E}">
        <p14:creationId xmlns:p14="http://schemas.microsoft.com/office/powerpoint/2010/main" val="171415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resistance look like?</a:t>
            </a:r>
          </a:p>
        </p:txBody>
      </p:sp>
      <p:sp>
        <p:nvSpPr>
          <p:cNvPr id="3" name="Content Placeholder 2"/>
          <p:cNvSpPr>
            <a:spLocks noGrp="1"/>
          </p:cNvSpPr>
          <p:nvPr>
            <p:ph idx="1"/>
          </p:nvPr>
        </p:nvSpPr>
        <p:spPr>
          <a:xfrm>
            <a:off x="1901952" y="2134650"/>
            <a:ext cx="4242816" cy="4365702"/>
          </a:xfrm>
        </p:spPr>
        <p:txBody>
          <a:bodyPr>
            <a:normAutofit/>
          </a:bodyPr>
          <a:lstStyle/>
          <a:p>
            <a:r>
              <a:rPr lang="en-US" sz="3600" dirty="0"/>
              <a:t>Argument</a:t>
            </a:r>
          </a:p>
          <a:p>
            <a:r>
              <a:rPr lang="en-US" sz="3600" dirty="0"/>
              <a:t>Interruption</a:t>
            </a:r>
          </a:p>
          <a:p>
            <a:r>
              <a:rPr lang="en-US" sz="3600" dirty="0"/>
              <a:t>Denial</a:t>
            </a:r>
          </a:p>
          <a:p>
            <a:r>
              <a:rPr lang="en-US" sz="3600" dirty="0"/>
              <a:t>Ignoring</a:t>
            </a:r>
          </a:p>
        </p:txBody>
      </p:sp>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2.2.5</a:t>
            </a:r>
          </a:p>
        </p:txBody>
      </p:sp>
      <p:pic>
        <p:nvPicPr>
          <p:cNvPr id="10242" name="Picture 2" descr="C:\Users\Carnett-Valerie\AppData\Local\Microsoft\Windows\Temporary Internet Files\Content.IE5\QG1M0HHI\soberb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9760" y="2026920"/>
            <a:ext cx="2061072" cy="273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17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beneath resistance?</a:t>
            </a:r>
          </a:p>
        </p:txBody>
      </p:sp>
      <p:sp>
        <p:nvSpPr>
          <p:cNvPr id="3" name="Content Placeholder 2"/>
          <p:cNvSpPr>
            <a:spLocks noGrp="1"/>
          </p:cNvSpPr>
          <p:nvPr>
            <p:ph idx="1"/>
          </p:nvPr>
        </p:nvSpPr>
        <p:spPr>
          <a:xfrm>
            <a:off x="1341824" y="2155041"/>
            <a:ext cx="3577064" cy="3651399"/>
          </a:xfrm>
        </p:spPr>
        <p:txBody>
          <a:bodyPr>
            <a:normAutofit/>
          </a:bodyPr>
          <a:lstStyle/>
          <a:p>
            <a:r>
              <a:rPr lang="en-US" dirty="0"/>
              <a:t>Person is feeling out-of-control</a:t>
            </a:r>
          </a:p>
          <a:p>
            <a:endParaRPr lang="en-US" dirty="0"/>
          </a:p>
          <a:p>
            <a:r>
              <a:rPr lang="en-US" dirty="0"/>
              <a:t>Person is feeling vulnerable (fear, anxiety)</a:t>
            </a:r>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2.2.6</a:t>
            </a:r>
          </a:p>
        </p:txBody>
      </p:sp>
      <p:pic>
        <p:nvPicPr>
          <p:cNvPr id="11266" name="Picture 2" descr="C:\Users\Carnett-Valerie\AppData\Local\Microsoft\Windows\Temporary Internet Files\Content.IE5\EGJYJN6U\woman-feeling-weak-and-vulnerab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344" y="2289291"/>
            <a:ext cx="3730752" cy="267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213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Defuse Resistance</a:t>
            </a:r>
          </a:p>
        </p:txBody>
      </p:sp>
      <p:sp>
        <p:nvSpPr>
          <p:cNvPr id="3" name="Content Placeholder 2"/>
          <p:cNvSpPr>
            <a:spLocks noGrp="1"/>
          </p:cNvSpPr>
          <p:nvPr>
            <p:ph idx="1"/>
          </p:nvPr>
        </p:nvSpPr>
        <p:spPr>
          <a:xfrm>
            <a:off x="1604536" y="1631835"/>
            <a:ext cx="6027656" cy="4365702"/>
          </a:xfrm>
        </p:spPr>
        <p:txBody>
          <a:bodyPr>
            <a:normAutofit/>
          </a:bodyPr>
          <a:lstStyle/>
          <a:p>
            <a:r>
              <a:rPr lang="en-US" dirty="0"/>
              <a:t>Simple reflection</a:t>
            </a:r>
          </a:p>
          <a:p>
            <a:r>
              <a:rPr lang="en-US" dirty="0"/>
              <a:t>Amplified reflection</a:t>
            </a:r>
          </a:p>
          <a:p>
            <a:r>
              <a:rPr lang="en-US" dirty="0"/>
              <a:t>Double-sided reflection</a:t>
            </a:r>
          </a:p>
          <a:p>
            <a:r>
              <a:rPr lang="en-US" dirty="0"/>
              <a:t>Shifting focus</a:t>
            </a:r>
          </a:p>
          <a:p>
            <a:r>
              <a:rPr lang="en-US" dirty="0"/>
              <a:t>Agreement with a twist</a:t>
            </a:r>
          </a:p>
          <a:p>
            <a:r>
              <a:rPr lang="en-US" dirty="0"/>
              <a:t>Emphasizing personal choice</a:t>
            </a:r>
          </a:p>
          <a:p>
            <a:r>
              <a:rPr lang="en-US" dirty="0"/>
              <a:t>Reframing</a:t>
            </a:r>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2.2.7</a:t>
            </a:r>
          </a:p>
        </p:txBody>
      </p:sp>
      <p:pic>
        <p:nvPicPr>
          <p:cNvPr id="12290" name="Picture 2" descr="C:\Users\Carnett-Valerie\AppData\Local\Microsoft\Windows\Temporary Internet Files\Content.IE5\UJRM11L7\pompie1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143" y="2348103"/>
            <a:ext cx="2587753"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93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Reflection</a:t>
            </a:r>
          </a:p>
        </p:txBody>
      </p:sp>
      <p:sp>
        <p:nvSpPr>
          <p:cNvPr id="3" name="Content Placeholder 2"/>
          <p:cNvSpPr>
            <a:spLocks noGrp="1"/>
          </p:cNvSpPr>
          <p:nvPr>
            <p:ph idx="1"/>
          </p:nvPr>
        </p:nvSpPr>
        <p:spPr/>
        <p:txBody>
          <a:bodyPr>
            <a:normAutofit fontScale="77500" lnSpcReduction="20000"/>
          </a:bodyPr>
          <a:lstStyle/>
          <a:p>
            <a:pPr marL="0" indent="0">
              <a:spcAft>
                <a:spcPts val="0"/>
              </a:spcAft>
              <a:buNone/>
            </a:pPr>
            <a:r>
              <a:rPr lang="en-US" b="1" u="sng" dirty="0"/>
              <a:t>Definition:</a:t>
            </a:r>
          </a:p>
          <a:p>
            <a:pPr>
              <a:spcAft>
                <a:spcPts val="0"/>
              </a:spcAft>
            </a:pPr>
            <a:r>
              <a:rPr lang="en-US" dirty="0"/>
              <a:t>Meet resistance by offering a simple acknowledgment of the person’s disagreement, feeling or perception. </a:t>
            </a:r>
          </a:p>
          <a:p>
            <a:pPr marL="0" indent="0">
              <a:spcAft>
                <a:spcPts val="0"/>
              </a:spcAft>
              <a:buNone/>
            </a:pPr>
            <a:endParaRPr lang="en-US" dirty="0"/>
          </a:p>
          <a:p>
            <a:pPr marL="0" indent="0">
              <a:spcAft>
                <a:spcPts val="0"/>
              </a:spcAft>
              <a:buNone/>
            </a:pPr>
            <a:r>
              <a:rPr lang="en-US" b="1" u="sng" dirty="0"/>
              <a:t>Example:</a:t>
            </a:r>
          </a:p>
          <a:p>
            <a:r>
              <a:rPr lang="en-US" dirty="0">
                <a:solidFill>
                  <a:srgbClr val="0070C0"/>
                </a:solidFill>
              </a:rPr>
              <a:t>Parent: </a:t>
            </a:r>
            <a:r>
              <a:rPr lang="en-US" dirty="0"/>
              <a:t>“I am not the one with the problem. If I drink, its just because my husband is always nagging me.” (denying-blaming)</a:t>
            </a:r>
          </a:p>
          <a:p>
            <a:r>
              <a:rPr lang="en-US" dirty="0">
                <a:solidFill>
                  <a:srgbClr val="0070C0"/>
                </a:solidFill>
              </a:rPr>
              <a:t>Case Manager: </a:t>
            </a:r>
            <a:r>
              <a:rPr lang="en-US" dirty="0"/>
              <a:t>“You drink to help you deal with all the negative comments from your husband.”  </a:t>
            </a:r>
          </a:p>
          <a:p>
            <a:pPr marL="0" indent="0">
              <a:spcAft>
                <a:spcPts val="1200"/>
              </a:spcAft>
              <a:buNone/>
            </a:pPr>
            <a:endParaRPr lang="en-US" u="sng" dirty="0"/>
          </a:p>
          <a:p>
            <a:pPr marL="0" indent="0">
              <a:buNone/>
            </a:pPr>
            <a:endParaRPr lang="en-US"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2.2.8</a:t>
            </a:r>
          </a:p>
        </p:txBody>
      </p:sp>
    </p:spTree>
    <p:extLst>
      <p:ext uri="{BB962C8B-B14F-4D97-AF65-F5344CB8AC3E}">
        <p14:creationId xmlns:p14="http://schemas.microsoft.com/office/powerpoint/2010/main" val="3199060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Amplified Reflection</a:t>
            </a:r>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a:t>Definition:</a:t>
            </a:r>
          </a:p>
          <a:p>
            <a:r>
              <a:rPr lang="en-US" dirty="0"/>
              <a:t>Reflect back what the participant said in an amplified or exaggerated form to encourage the parent to elicit the other side, ambivalence.</a:t>
            </a:r>
          </a:p>
          <a:p>
            <a:pPr marL="0" indent="0">
              <a:buNone/>
            </a:pPr>
            <a:endParaRPr lang="en-US" dirty="0"/>
          </a:p>
          <a:p>
            <a:pPr marL="0" indent="0">
              <a:buNone/>
            </a:pPr>
            <a:r>
              <a:rPr lang="en-US" b="1" u="sng" dirty="0"/>
              <a:t>Example:</a:t>
            </a:r>
          </a:p>
          <a:p>
            <a:r>
              <a:rPr lang="en-US" dirty="0">
                <a:solidFill>
                  <a:srgbClr val="0070C0"/>
                </a:solidFill>
              </a:rPr>
              <a:t>Parent: </a:t>
            </a:r>
            <a:r>
              <a:rPr lang="en-US" dirty="0"/>
              <a:t>“I can take care of my family myself. I don’t need social workers always checking up on me.”</a:t>
            </a:r>
          </a:p>
          <a:p>
            <a:r>
              <a:rPr lang="en-US" dirty="0">
                <a:solidFill>
                  <a:srgbClr val="0070C0"/>
                </a:solidFill>
              </a:rPr>
              <a:t>Case Manager: </a:t>
            </a:r>
            <a:r>
              <a:rPr lang="en-US" dirty="0"/>
              <a:t>“So you think you might be better off, really, without any help from anyone.” </a:t>
            </a:r>
          </a:p>
          <a:p>
            <a:pPr marL="0" indent="0">
              <a:buNone/>
            </a:pPr>
            <a:endParaRPr lang="en-US" dirty="0"/>
          </a:p>
          <a:p>
            <a:pPr marL="0" indent="0">
              <a:buNone/>
            </a:pPr>
            <a:endParaRPr lang="en-US"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2.2.9</a:t>
            </a:r>
          </a:p>
        </p:txBody>
      </p:sp>
    </p:spTree>
    <p:extLst>
      <p:ext uri="{BB962C8B-B14F-4D97-AF65-F5344CB8AC3E}">
        <p14:creationId xmlns:p14="http://schemas.microsoft.com/office/powerpoint/2010/main" val="1469201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2.1</a:t>
            </a:r>
          </a:p>
        </p:txBody>
      </p:sp>
      <p:sp>
        <p:nvSpPr>
          <p:cNvPr id="3" name="Subtitle 2"/>
          <p:cNvSpPr>
            <a:spLocks noGrp="1"/>
          </p:cNvSpPr>
          <p:nvPr>
            <p:ph type="subTitle" idx="1"/>
          </p:nvPr>
        </p:nvSpPr>
        <p:spPr>
          <a:xfrm>
            <a:off x="1344167" y="2523683"/>
            <a:ext cx="7474712" cy="866899"/>
          </a:xfrm>
        </p:spPr>
        <p:txBody>
          <a:bodyPr>
            <a:normAutofit/>
          </a:bodyPr>
          <a:lstStyle/>
          <a:p>
            <a:r>
              <a:rPr lang="en-US" dirty="0"/>
              <a:t>Interviewing During Exploration</a:t>
            </a:r>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2.1.1</a:t>
            </a:r>
          </a:p>
        </p:txBody>
      </p:sp>
    </p:spTree>
    <p:extLst>
      <p:ext uri="{BB962C8B-B14F-4D97-AF65-F5344CB8AC3E}">
        <p14:creationId xmlns:p14="http://schemas.microsoft.com/office/powerpoint/2010/main" val="3150308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Double-Sided Reflection</a:t>
            </a:r>
          </a:p>
        </p:txBody>
      </p:sp>
      <p:sp>
        <p:nvSpPr>
          <p:cNvPr id="3" name="Content Placeholder 2"/>
          <p:cNvSpPr>
            <a:spLocks noGrp="1"/>
          </p:cNvSpPr>
          <p:nvPr>
            <p:ph idx="1"/>
          </p:nvPr>
        </p:nvSpPr>
        <p:spPr/>
        <p:txBody>
          <a:bodyPr>
            <a:normAutofit fontScale="70000" lnSpcReduction="20000"/>
          </a:bodyPr>
          <a:lstStyle/>
          <a:p>
            <a:pPr marL="0" indent="0">
              <a:buNone/>
            </a:pPr>
            <a:r>
              <a:rPr lang="en-US" b="1" u="sng" dirty="0"/>
              <a:t>Definition:</a:t>
            </a:r>
          </a:p>
          <a:p>
            <a:r>
              <a:rPr lang="en-US" dirty="0"/>
              <a:t>Acknowledging what the parent has said and adding the other side of his/her own ambivalence. </a:t>
            </a:r>
          </a:p>
          <a:p>
            <a:pPr marL="0" indent="0">
              <a:buNone/>
            </a:pPr>
            <a:endParaRPr lang="en-US" b="1" u="sng" dirty="0"/>
          </a:p>
          <a:p>
            <a:pPr marL="0" indent="0">
              <a:buNone/>
            </a:pPr>
            <a:r>
              <a:rPr lang="en-US" b="1" u="sng" dirty="0"/>
              <a:t>Example:</a:t>
            </a:r>
          </a:p>
          <a:p>
            <a:r>
              <a:rPr lang="en-US" dirty="0">
                <a:solidFill>
                  <a:srgbClr val="0070C0"/>
                </a:solidFill>
              </a:rPr>
              <a:t>Parent: </a:t>
            </a:r>
            <a:r>
              <a:rPr lang="en-US" dirty="0"/>
              <a:t>The parent has told you about the fun she has when drinking with friends, and also has told you about how awful she feels when she comes home and finds the kids fighting and hurt.</a:t>
            </a:r>
          </a:p>
          <a:p>
            <a:r>
              <a:rPr lang="en-US" dirty="0">
                <a:solidFill>
                  <a:srgbClr val="0070C0"/>
                </a:solidFill>
              </a:rPr>
              <a:t>Case Manager: </a:t>
            </a:r>
            <a:r>
              <a:rPr lang="en-US" dirty="0"/>
              <a:t>“You really like the good times you have with your friends when you are all drinking, and you are also concerned about how your kids are doing while you’re gone.  Tell me more about that.”</a:t>
            </a:r>
          </a:p>
          <a:p>
            <a:pPr marL="0" indent="0">
              <a:buNone/>
            </a:pPr>
            <a:endParaRPr lang="en-US" b="1" u="sng"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2.2.10</a:t>
            </a:r>
          </a:p>
        </p:txBody>
      </p:sp>
    </p:spTree>
    <p:extLst>
      <p:ext uri="{BB962C8B-B14F-4D97-AF65-F5344CB8AC3E}">
        <p14:creationId xmlns:p14="http://schemas.microsoft.com/office/powerpoint/2010/main" val="3864276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Shifting Focus</a:t>
            </a:r>
          </a:p>
        </p:txBody>
      </p:sp>
      <p:sp>
        <p:nvSpPr>
          <p:cNvPr id="3" name="Content Placeholder 2"/>
          <p:cNvSpPr>
            <a:spLocks noGrp="1"/>
          </p:cNvSpPr>
          <p:nvPr>
            <p:ph idx="1"/>
          </p:nvPr>
        </p:nvSpPr>
        <p:spPr/>
        <p:txBody>
          <a:bodyPr>
            <a:normAutofit fontScale="70000" lnSpcReduction="20000"/>
          </a:bodyPr>
          <a:lstStyle/>
          <a:p>
            <a:pPr marL="0" indent="0">
              <a:buNone/>
            </a:pPr>
            <a:r>
              <a:rPr lang="en-US" b="1" u="sng" dirty="0"/>
              <a:t>Definition:</a:t>
            </a:r>
          </a:p>
          <a:p>
            <a:pPr marL="0" indent="0">
              <a:buNone/>
            </a:pPr>
            <a:r>
              <a:rPr lang="en-US" dirty="0"/>
              <a:t>When a person appears stuck on an issue responding in a way that defuses the initial concern that the parent had and redirecting attention to an issue that is easier to address. </a:t>
            </a:r>
          </a:p>
          <a:p>
            <a:pPr marL="0" indent="0">
              <a:buNone/>
            </a:pPr>
            <a:endParaRPr lang="en-US" dirty="0"/>
          </a:p>
          <a:p>
            <a:pPr marL="0" indent="0">
              <a:buNone/>
            </a:pPr>
            <a:r>
              <a:rPr lang="en-US" b="1" u="sng" dirty="0"/>
              <a:t>Example:</a:t>
            </a:r>
          </a:p>
          <a:p>
            <a:r>
              <a:rPr lang="en-US" dirty="0">
                <a:solidFill>
                  <a:srgbClr val="0070C0"/>
                </a:solidFill>
              </a:rPr>
              <a:t>Parent: </a:t>
            </a:r>
            <a:r>
              <a:rPr lang="en-US" dirty="0"/>
              <a:t>“I know that what you want is for me to be the perfect mom and never hit my kids, but I am not going to do that.” (Denying-unwillingness)</a:t>
            </a:r>
          </a:p>
          <a:p>
            <a:r>
              <a:rPr lang="en-US" dirty="0">
                <a:solidFill>
                  <a:srgbClr val="0070C0"/>
                </a:solidFill>
              </a:rPr>
              <a:t>Case Manager: </a:t>
            </a:r>
            <a:r>
              <a:rPr lang="en-US" dirty="0"/>
              <a:t>“I do not want us to get stuck on the use of corporal punishment.  Right now, I am more interested in finding out what you like about being a parent in general.”   (change the topic)</a:t>
            </a:r>
          </a:p>
          <a:p>
            <a:pPr marL="0" indent="0">
              <a:buNone/>
            </a:pPr>
            <a:endParaRPr lang="en-US" b="1" u="sng"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2.2.11</a:t>
            </a:r>
          </a:p>
        </p:txBody>
      </p:sp>
    </p:spTree>
    <p:extLst>
      <p:ext uri="{BB962C8B-B14F-4D97-AF65-F5344CB8AC3E}">
        <p14:creationId xmlns:p14="http://schemas.microsoft.com/office/powerpoint/2010/main" val="4072728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Agreement with a Twist</a:t>
            </a:r>
          </a:p>
        </p:txBody>
      </p:sp>
      <p:sp>
        <p:nvSpPr>
          <p:cNvPr id="3" name="Content Placeholder 2"/>
          <p:cNvSpPr>
            <a:spLocks noGrp="1"/>
          </p:cNvSpPr>
          <p:nvPr>
            <p:ph idx="1"/>
          </p:nvPr>
        </p:nvSpPr>
        <p:spPr/>
        <p:txBody>
          <a:bodyPr>
            <a:normAutofit fontScale="77500" lnSpcReduction="20000"/>
          </a:bodyPr>
          <a:lstStyle/>
          <a:p>
            <a:pPr marL="0" indent="0">
              <a:buNone/>
            </a:pPr>
            <a:r>
              <a:rPr lang="en-US" b="1" u="sng" dirty="0"/>
              <a:t>Definition:</a:t>
            </a:r>
          </a:p>
          <a:p>
            <a:pPr marL="0" indent="0">
              <a:buNone/>
            </a:pPr>
            <a:r>
              <a:rPr lang="en-US" dirty="0"/>
              <a:t>Offer initial agreement, but with a slight twist. </a:t>
            </a:r>
          </a:p>
          <a:p>
            <a:pPr marL="0" indent="0">
              <a:buNone/>
            </a:pPr>
            <a:endParaRPr lang="en-US" dirty="0"/>
          </a:p>
          <a:p>
            <a:pPr marL="0" indent="0">
              <a:buNone/>
            </a:pPr>
            <a:r>
              <a:rPr lang="en-US" b="1" u="sng" dirty="0"/>
              <a:t>Example: </a:t>
            </a:r>
          </a:p>
          <a:p>
            <a:r>
              <a:rPr lang="en-US" dirty="0">
                <a:solidFill>
                  <a:srgbClr val="0070C0"/>
                </a:solidFill>
              </a:rPr>
              <a:t>Parent:</a:t>
            </a:r>
            <a:r>
              <a:rPr lang="en-US" dirty="0"/>
              <a:t> “Why are you and my wife so stuck on my drinking?  What about all her problems?  (Denying-blaming, excusing)</a:t>
            </a:r>
          </a:p>
          <a:p>
            <a:r>
              <a:rPr lang="en-US" dirty="0">
                <a:solidFill>
                  <a:srgbClr val="0070C0"/>
                </a:solidFill>
              </a:rPr>
              <a:t>Case Manager: </a:t>
            </a:r>
            <a:r>
              <a:rPr lang="en-US" dirty="0"/>
              <a:t>“Drinking problems do tend to involve the whole family.  I agree with you that we shouldn't be trying to place blame here.  I think you’re absolutely correct, we should look at everybody’s piece of the puzzle.”</a:t>
            </a:r>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2.2.12</a:t>
            </a:r>
          </a:p>
        </p:txBody>
      </p:sp>
    </p:spTree>
    <p:extLst>
      <p:ext uri="{BB962C8B-B14F-4D97-AF65-F5344CB8AC3E}">
        <p14:creationId xmlns:p14="http://schemas.microsoft.com/office/powerpoint/2010/main" val="2722161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Emphasizing </a:t>
            </a:r>
            <a:br>
              <a:rPr lang="en-US" dirty="0"/>
            </a:br>
            <a:r>
              <a:rPr lang="en-US" dirty="0"/>
              <a:t>Personal Choice and Control</a:t>
            </a:r>
          </a:p>
        </p:txBody>
      </p:sp>
      <p:sp>
        <p:nvSpPr>
          <p:cNvPr id="3" name="Content Placeholder 2"/>
          <p:cNvSpPr>
            <a:spLocks noGrp="1"/>
          </p:cNvSpPr>
          <p:nvPr>
            <p:ph idx="1"/>
          </p:nvPr>
        </p:nvSpPr>
        <p:spPr/>
        <p:txBody>
          <a:bodyPr>
            <a:normAutofit fontScale="85000" lnSpcReduction="20000"/>
          </a:bodyPr>
          <a:lstStyle/>
          <a:p>
            <a:pPr marL="0" indent="0">
              <a:buNone/>
            </a:pPr>
            <a:r>
              <a:rPr lang="en-US" b="1" u="sng" dirty="0"/>
              <a:t>Definition:</a:t>
            </a:r>
          </a:p>
          <a:p>
            <a:pPr marL="0" indent="0">
              <a:buNone/>
            </a:pPr>
            <a:r>
              <a:rPr lang="en-US" dirty="0"/>
              <a:t>Emphasizing personal choice and control when people think that their freedom of choice is being threatened, they may react by asserting their liberty. </a:t>
            </a:r>
          </a:p>
          <a:p>
            <a:pPr marL="0" indent="0">
              <a:buNone/>
            </a:pPr>
            <a:endParaRPr lang="en-US" b="1" u="sng" dirty="0"/>
          </a:p>
          <a:p>
            <a:pPr marL="0" indent="0">
              <a:buNone/>
            </a:pPr>
            <a:r>
              <a:rPr lang="en-US" b="1" u="sng" dirty="0"/>
              <a:t>Example:</a:t>
            </a:r>
          </a:p>
          <a:p>
            <a:pPr lvl="0"/>
            <a:r>
              <a:rPr lang="en-US" dirty="0">
                <a:solidFill>
                  <a:srgbClr val="0070C0"/>
                </a:solidFill>
              </a:rPr>
              <a:t>Parent:</a:t>
            </a:r>
            <a:r>
              <a:rPr lang="en-US" dirty="0"/>
              <a:t> "Nobody tells me what to do, nobody!"</a:t>
            </a:r>
          </a:p>
          <a:p>
            <a:pPr lvl="0"/>
            <a:r>
              <a:rPr lang="en-US" dirty="0">
                <a:solidFill>
                  <a:srgbClr val="0070C0"/>
                </a:solidFill>
              </a:rPr>
              <a:t>Case Manager: </a:t>
            </a:r>
            <a:r>
              <a:rPr lang="en-US" dirty="0"/>
              <a:t>Assure the parent that in the end, change really is dependent upon each individual’s commitment to it.</a:t>
            </a:r>
          </a:p>
          <a:p>
            <a:pPr marL="0" indent="0">
              <a:buNone/>
            </a:pPr>
            <a:endParaRPr lang="en-US" b="1" u="sng"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2.2.13</a:t>
            </a:r>
          </a:p>
        </p:txBody>
      </p:sp>
    </p:spTree>
    <p:extLst>
      <p:ext uri="{BB962C8B-B14F-4D97-AF65-F5344CB8AC3E}">
        <p14:creationId xmlns:p14="http://schemas.microsoft.com/office/powerpoint/2010/main" val="1865411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Reframing</a:t>
            </a:r>
          </a:p>
        </p:txBody>
      </p:sp>
      <p:sp>
        <p:nvSpPr>
          <p:cNvPr id="3" name="Content Placeholder 2"/>
          <p:cNvSpPr>
            <a:spLocks noGrp="1"/>
          </p:cNvSpPr>
          <p:nvPr>
            <p:ph idx="1"/>
          </p:nvPr>
        </p:nvSpPr>
        <p:spPr/>
        <p:txBody>
          <a:bodyPr>
            <a:normAutofit fontScale="70000" lnSpcReduction="20000"/>
          </a:bodyPr>
          <a:lstStyle/>
          <a:p>
            <a:pPr marL="0" indent="0">
              <a:buNone/>
            </a:pPr>
            <a:r>
              <a:rPr lang="en-US" b="1" u="sng" dirty="0"/>
              <a:t>Definition:</a:t>
            </a:r>
          </a:p>
          <a:p>
            <a:r>
              <a:rPr lang="en-US" dirty="0"/>
              <a:t>Reframing information that the parent is offering in a way that acknowledges the validity of the family’s raw observations, but offers a new meaning or interpretation for them.  </a:t>
            </a:r>
          </a:p>
          <a:p>
            <a:pPr marL="0" indent="0">
              <a:buNone/>
            </a:pPr>
            <a:endParaRPr lang="en-US" dirty="0"/>
          </a:p>
          <a:p>
            <a:pPr marL="0" indent="0">
              <a:buNone/>
            </a:pPr>
            <a:r>
              <a:rPr lang="en-US" b="1" u="sng" dirty="0"/>
              <a:t>Example: </a:t>
            </a:r>
          </a:p>
          <a:p>
            <a:r>
              <a:rPr lang="en-US" dirty="0">
                <a:solidFill>
                  <a:srgbClr val="0070C0"/>
                </a:solidFill>
              </a:rPr>
              <a:t>Parent: </a:t>
            </a:r>
            <a:r>
              <a:rPr lang="en-US" dirty="0"/>
              <a:t>“My kids are </a:t>
            </a:r>
            <a:r>
              <a:rPr lang="en-US" dirty="0" err="1"/>
              <a:t>gonna</a:t>
            </a:r>
            <a:r>
              <a:rPr lang="en-US" dirty="0"/>
              <a:t> have respect for authority.  They quit their fighting when I threaten them because they know I’ll back it up . . . so it works. ”</a:t>
            </a:r>
          </a:p>
          <a:p>
            <a:r>
              <a:rPr lang="en-US" dirty="0">
                <a:solidFill>
                  <a:srgbClr val="0070C0"/>
                </a:solidFill>
              </a:rPr>
              <a:t>Case Manager: </a:t>
            </a:r>
            <a:r>
              <a:rPr lang="en-US" dirty="0"/>
              <a:t>“It’s important to you that you’re children respect authority.  How have you explained our relationship to them? </a:t>
            </a:r>
          </a:p>
          <a:p>
            <a:pPr marL="0" indent="0">
              <a:buNone/>
            </a:pPr>
            <a:endParaRPr lang="en-US" dirty="0"/>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2.2.14</a:t>
            </a:r>
          </a:p>
        </p:txBody>
      </p:sp>
    </p:spTree>
    <p:extLst>
      <p:ext uri="{BB962C8B-B14F-4D97-AF65-F5344CB8AC3E}">
        <p14:creationId xmlns:p14="http://schemas.microsoft.com/office/powerpoint/2010/main" val="235607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81" y="346981"/>
            <a:ext cx="6029877" cy="1143000"/>
          </a:xfrm>
        </p:spPr>
        <p:txBody>
          <a:bodyPr>
            <a:normAutofit/>
          </a:bodyPr>
          <a:lstStyle/>
          <a:p>
            <a:r>
              <a:rPr lang="en-US" dirty="0"/>
              <a:t>Activity C:  </a:t>
            </a:r>
            <a:br>
              <a:rPr lang="en-US" dirty="0"/>
            </a:br>
            <a:r>
              <a:rPr lang="en-US" dirty="0"/>
              <a:t>Defusing Resistance</a:t>
            </a:r>
          </a:p>
        </p:txBody>
      </p:sp>
      <p:pic>
        <p:nvPicPr>
          <p:cNvPr id="5" name="Picture 2"/>
          <p:cNvPicPr>
            <a:picLocks noChangeAspect="1"/>
          </p:cNvPicPr>
          <p:nvPr/>
        </p:nvPicPr>
        <p:blipFill>
          <a:blip r:embed="rId3"/>
          <a:srcRect/>
          <a:stretch>
            <a:fillRect/>
          </a:stretch>
        </p:blipFill>
        <p:spPr bwMode="auto">
          <a:xfrm>
            <a:off x="1439056" y="346981"/>
            <a:ext cx="1214204" cy="1213696"/>
          </a:xfrm>
          <a:prstGeom prst="rect">
            <a:avLst/>
          </a:prstGeom>
          <a:noFill/>
          <a:ln w="9525">
            <a:noFill/>
            <a:miter lim="800000"/>
            <a:headEnd/>
            <a:tailEnd/>
          </a:ln>
        </p:spPr>
      </p:pic>
      <p:sp>
        <p:nvSpPr>
          <p:cNvPr id="6" name="Slide Number Placeholder 6"/>
          <p:cNvSpPr txBox="1">
            <a:spLocks noChangeArrowheads="1"/>
          </p:cNvSpPr>
          <p:nvPr/>
        </p:nvSpPr>
        <p:spPr>
          <a:xfrm>
            <a:off x="1079112" y="6400800"/>
            <a:ext cx="2737108" cy="304800"/>
          </a:xfrm>
          <a:prstGeom prst="rect">
            <a:avLst/>
          </a:prstGeom>
        </p:spPr>
        <p:txBody>
          <a:bodyPr/>
          <a:lstStyle>
            <a:defPPr>
              <a:defRPr lang="en-US"/>
            </a:defPPr>
            <a:lvl1pPr algn="l" defTabSz="457200" rtl="0" fontAlgn="auto">
              <a:spcBef>
                <a:spcPts val="0"/>
              </a:spcBef>
              <a:spcAft>
                <a:spcPts val="0"/>
              </a:spcAft>
              <a:defRPr sz="1050"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dirty="0"/>
              <a:t>Pre-Service CM Specialty Module 2.2.15</a:t>
            </a:r>
          </a:p>
        </p:txBody>
      </p:sp>
      <p:sp>
        <p:nvSpPr>
          <p:cNvPr id="3" name="TextBox 2"/>
          <p:cNvSpPr txBox="1"/>
          <p:nvPr/>
        </p:nvSpPr>
        <p:spPr>
          <a:xfrm>
            <a:off x="1633928" y="2008682"/>
            <a:ext cx="6565692" cy="3600986"/>
          </a:xfrm>
          <a:prstGeom prst="rect">
            <a:avLst/>
          </a:prstGeom>
          <a:noFill/>
        </p:spPr>
        <p:txBody>
          <a:bodyPr wrap="square" rtlCol="0">
            <a:spAutoFit/>
          </a:bodyPr>
          <a:lstStyle/>
          <a:p>
            <a:r>
              <a:rPr lang="en-US" sz="3200" b="1" i="1" dirty="0">
                <a:solidFill>
                  <a:srgbClr val="56944F"/>
                </a:solidFill>
              </a:rPr>
              <a:t>Instructions:</a:t>
            </a:r>
          </a:p>
          <a:p>
            <a:endParaRPr lang="en-US" sz="2800" dirty="0">
              <a:solidFill>
                <a:srgbClr val="56944F"/>
              </a:solidFill>
            </a:endParaRPr>
          </a:p>
          <a:p>
            <a:pPr marL="514350" indent="-514350">
              <a:buFont typeface="+mj-lt"/>
              <a:buAutoNum type="arabicPeriod"/>
            </a:pPr>
            <a:r>
              <a:rPr lang="en-US" sz="2800" dirty="0">
                <a:solidFill>
                  <a:srgbClr val="1B5FAA"/>
                </a:solidFill>
              </a:rPr>
              <a:t>In small groups, take turns role playing the roles of the Case Manager, Melanie and the Observer.  </a:t>
            </a:r>
          </a:p>
          <a:p>
            <a:pPr marL="514350" indent="-514350">
              <a:buFont typeface="+mj-lt"/>
              <a:buAutoNum type="arabicPeriod"/>
            </a:pPr>
            <a:r>
              <a:rPr lang="en-US" sz="2800" dirty="0">
                <a:solidFill>
                  <a:srgbClr val="1B5FAA"/>
                </a:solidFill>
              </a:rPr>
              <a:t>Use different strategies to address Melanie’s sense of vulnerability and Mr. Braun’s fear of loss of control.</a:t>
            </a:r>
          </a:p>
        </p:txBody>
      </p:sp>
    </p:spTree>
    <p:extLst>
      <p:ext uri="{BB962C8B-B14F-4D97-AF65-F5344CB8AC3E}">
        <p14:creationId xmlns:p14="http://schemas.microsoft.com/office/powerpoint/2010/main" val="604895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1467" y="1619313"/>
            <a:ext cx="6859859" cy="1028884"/>
          </a:xfrm>
        </p:spPr>
        <p:txBody>
          <a:bodyPr/>
          <a:lstStyle/>
          <a:p>
            <a:r>
              <a:rPr lang="en-US" dirty="0"/>
              <a:t>Unit 2.3</a:t>
            </a:r>
          </a:p>
        </p:txBody>
      </p:sp>
      <p:sp>
        <p:nvSpPr>
          <p:cNvPr id="3" name="Subtitle 2"/>
          <p:cNvSpPr>
            <a:spLocks noGrp="1"/>
          </p:cNvSpPr>
          <p:nvPr>
            <p:ph type="subTitle" idx="1"/>
          </p:nvPr>
        </p:nvSpPr>
        <p:spPr>
          <a:xfrm>
            <a:off x="1344167" y="2523683"/>
            <a:ext cx="7474712" cy="866899"/>
          </a:xfrm>
        </p:spPr>
        <p:txBody>
          <a:bodyPr>
            <a:normAutofit/>
          </a:bodyPr>
          <a:lstStyle/>
          <a:p>
            <a:r>
              <a:rPr lang="en-US" dirty="0"/>
              <a:t>Follow-up Field Activity</a:t>
            </a:r>
          </a:p>
        </p:txBody>
      </p:sp>
    </p:spTree>
    <p:extLst>
      <p:ext uri="{BB962C8B-B14F-4D97-AF65-F5344CB8AC3E}">
        <p14:creationId xmlns:p14="http://schemas.microsoft.com/office/powerpoint/2010/main" val="3581285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a:xfrm>
            <a:off x="1604536" y="2361339"/>
            <a:ext cx="7082264" cy="4365702"/>
          </a:xfrm>
        </p:spPr>
        <p:txBody>
          <a:bodyPr/>
          <a:lstStyle/>
          <a:p>
            <a:pPr marL="514350" lvl="0" indent="-514350">
              <a:buFont typeface="+mj-lt"/>
              <a:buAutoNum type="arabicPeriod"/>
            </a:pPr>
            <a:r>
              <a:rPr lang="en-US" dirty="0"/>
              <a:t>While in the field, participants will observe an interview and recognize interviewing skills and techniques learned and practiced in Lab 2.</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2.3.2</a:t>
            </a:r>
          </a:p>
        </p:txBody>
      </p:sp>
    </p:spTree>
    <p:extLst>
      <p:ext uri="{BB962C8B-B14F-4D97-AF65-F5344CB8AC3E}">
        <p14:creationId xmlns:p14="http://schemas.microsoft.com/office/powerpoint/2010/main" val="175209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a:xfrm>
            <a:off x="1467376" y="1674507"/>
            <a:ext cx="7082264" cy="4365702"/>
          </a:xfrm>
        </p:spPr>
        <p:txBody>
          <a:bodyPr>
            <a:normAutofit lnSpcReduction="10000"/>
          </a:bodyPr>
          <a:lstStyle/>
          <a:p>
            <a:pPr marL="514350" indent="-514350">
              <a:buFont typeface="+mj-lt"/>
              <a:buAutoNum type="arabicPeriod"/>
            </a:pPr>
            <a:r>
              <a:rPr lang="en-US" dirty="0"/>
              <a:t>Identify and demonstrate how to use motivational interviewing techniques to develop discrepancies, create decisional balance, and obtain mutuality.  </a:t>
            </a:r>
          </a:p>
          <a:p>
            <a:pPr marL="514350" indent="-514350">
              <a:buFont typeface="+mj-lt"/>
              <a:buAutoNum type="arabicPeriod"/>
            </a:pPr>
            <a:r>
              <a:rPr lang="en-US" dirty="0"/>
              <a:t>Describe how to evoke change talk to elicit self-motivational statements.</a:t>
            </a:r>
          </a:p>
          <a:p>
            <a:pPr marL="514350" indent="-514350">
              <a:buFont typeface="+mj-lt"/>
              <a:buAutoNum type="arabicPeriod"/>
            </a:pPr>
            <a:r>
              <a:rPr lang="en-US" dirty="0"/>
              <a:t>Define self-efficacy and identify how to increase self-efficacy in parents.</a:t>
            </a:r>
          </a:p>
        </p:txBody>
      </p:sp>
      <p:pic>
        <p:nvPicPr>
          <p:cNvPr id="4" name="Picture 3"/>
          <p:cNvPicPr>
            <a:picLocks noChangeAspect="1"/>
          </p:cNvPicPr>
          <p:nvPr/>
        </p:nvPicPr>
        <p:blipFill>
          <a:blip r:embed="rId3"/>
          <a:stretch>
            <a:fillRect/>
          </a:stretch>
        </p:blipFill>
        <p:spPr>
          <a:xfrm>
            <a:off x="7460124" y="470907"/>
            <a:ext cx="1445866" cy="1163871"/>
          </a:xfrm>
          <a:prstGeom prst="rect">
            <a:avLst/>
          </a:prstGeom>
        </p:spPr>
      </p:pic>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2.1.2</a:t>
            </a:r>
          </a:p>
        </p:txBody>
      </p:sp>
    </p:spTree>
    <p:extLst>
      <p:ext uri="{BB962C8B-B14F-4D97-AF65-F5344CB8AC3E}">
        <p14:creationId xmlns:p14="http://schemas.microsoft.com/office/powerpoint/2010/main" val="365509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of Exploration Phase</a:t>
            </a:r>
          </a:p>
        </p:txBody>
      </p:sp>
      <p:sp>
        <p:nvSpPr>
          <p:cNvPr id="3" name="Content Placeholder 2"/>
          <p:cNvSpPr>
            <a:spLocks noGrp="1"/>
          </p:cNvSpPr>
          <p:nvPr>
            <p:ph idx="1"/>
          </p:nvPr>
        </p:nvSpPr>
        <p:spPr/>
        <p:txBody>
          <a:bodyPr>
            <a:normAutofit/>
          </a:bodyPr>
          <a:lstStyle/>
          <a:p>
            <a:pPr marL="0" indent="0">
              <a:buNone/>
            </a:pPr>
            <a:r>
              <a:rPr lang="en-US" dirty="0"/>
              <a:t>Purposeful interaction with family to:</a:t>
            </a:r>
          </a:p>
          <a:p>
            <a:pPr lvl="1"/>
            <a:r>
              <a:rPr lang="en-US" dirty="0"/>
              <a:t>Continue to build productive working relationship</a:t>
            </a:r>
          </a:p>
          <a:p>
            <a:pPr lvl="1"/>
            <a:r>
              <a:rPr lang="en-US" dirty="0"/>
              <a:t>Gather descriptive details about child needs, caregiver protective capacities, stage of change</a:t>
            </a:r>
          </a:p>
          <a:p>
            <a:pPr lvl="1"/>
            <a:r>
              <a:rPr lang="en-US" dirty="0"/>
              <a:t>Evoke Change Talk</a:t>
            </a:r>
          </a:p>
          <a:p>
            <a:pPr lvl="2"/>
            <a:r>
              <a:rPr lang="en-US" dirty="0"/>
              <a:t>Raise self-awareness of family</a:t>
            </a:r>
          </a:p>
          <a:p>
            <a:pPr lvl="2"/>
            <a:r>
              <a:rPr lang="en-US" dirty="0"/>
              <a:t>Develop family change strategies</a:t>
            </a:r>
          </a:p>
        </p:txBody>
      </p:sp>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2.1.3</a:t>
            </a:r>
          </a:p>
        </p:txBody>
      </p:sp>
    </p:spTree>
    <p:extLst>
      <p:ext uri="{BB962C8B-B14F-4D97-AF65-F5344CB8AC3E}">
        <p14:creationId xmlns:p14="http://schemas.microsoft.com/office/powerpoint/2010/main" val="2019518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Developing Discrepancy</a:t>
            </a:r>
          </a:p>
        </p:txBody>
      </p:sp>
      <p:sp>
        <p:nvSpPr>
          <p:cNvPr id="4" name="Rectangle 3"/>
          <p:cNvSpPr/>
          <p:nvPr/>
        </p:nvSpPr>
        <p:spPr>
          <a:xfrm>
            <a:off x="1604536" y="1767298"/>
            <a:ext cx="6917672" cy="369332"/>
          </a:xfrm>
          <a:prstGeom prst="rect">
            <a:avLst/>
          </a:prstGeom>
        </p:spPr>
        <p:txBody>
          <a:bodyPr wrap="square">
            <a:spAutoFit/>
          </a:bodyPr>
          <a:lstStyle/>
          <a:p>
            <a:endParaRPr lang="en-US" dirty="0"/>
          </a:p>
        </p:txBody>
      </p:sp>
      <p:graphicFrame>
        <p:nvGraphicFramePr>
          <p:cNvPr id="7" name="Diagram 6"/>
          <p:cNvGraphicFramePr/>
          <p:nvPr>
            <p:extLst>
              <p:ext uri="{D42A27DB-BD31-4B8C-83A1-F6EECF244321}">
                <p14:modId xmlns:p14="http://schemas.microsoft.com/office/powerpoint/2010/main" val="2790773180"/>
              </p:ext>
            </p:extLst>
          </p:nvPr>
        </p:nvGraphicFramePr>
        <p:xfrm>
          <a:off x="2015372" y="1460990"/>
          <a:ext cx="6096000" cy="3915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2.1.4</a:t>
            </a:r>
          </a:p>
        </p:txBody>
      </p:sp>
    </p:spTree>
    <p:extLst>
      <p:ext uri="{BB962C8B-B14F-4D97-AF65-F5344CB8AC3E}">
        <p14:creationId xmlns:p14="http://schemas.microsoft.com/office/powerpoint/2010/main" val="1876144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Decisional Balance – </a:t>
            </a:r>
            <a:br>
              <a:rPr lang="en-US" dirty="0"/>
            </a:br>
            <a:r>
              <a:rPr lang="en-US" dirty="0"/>
              <a:t>Weighing the “Pros and Cons”</a:t>
            </a:r>
          </a:p>
        </p:txBody>
      </p:sp>
      <p:pic>
        <p:nvPicPr>
          <p:cNvPr id="1026" name="Picture 2" descr="C:\Users\radigan-linda\AppData\Local\Microsoft\Windows\Temporary Internet Files\Content.IE5\O1A65P6K\tempering-qualiti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7890" y="1773292"/>
            <a:ext cx="5660495" cy="42453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2.1.5</a:t>
            </a:r>
          </a:p>
        </p:txBody>
      </p:sp>
    </p:spTree>
    <p:extLst>
      <p:ext uri="{BB962C8B-B14F-4D97-AF65-F5344CB8AC3E}">
        <p14:creationId xmlns:p14="http://schemas.microsoft.com/office/powerpoint/2010/main" val="3058173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 Exploring Potential Areas of Change with a Family</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4101585184"/>
              </p:ext>
            </p:extLst>
          </p:nvPr>
        </p:nvGraphicFramePr>
        <p:xfrm>
          <a:off x="1819452" y="1814689"/>
          <a:ext cx="6270224" cy="4146517"/>
        </p:xfrm>
        <a:graphic>
          <a:graphicData uri="http://schemas.openxmlformats.org/drawingml/2006/table">
            <a:tbl>
              <a:tblPr>
                <a:tableStyleId>{5C22544A-7EE6-4342-B048-85BDC9FD1C3A}</a:tableStyleId>
              </a:tblPr>
              <a:tblGrid>
                <a:gridCol w="1318869">
                  <a:extLst>
                    <a:ext uri="{9D8B030D-6E8A-4147-A177-3AD203B41FA5}">
                      <a16:colId xmlns:a16="http://schemas.microsoft.com/office/drawing/2014/main" val="20000"/>
                    </a:ext>
                  </a:extLst>
                </a:gridCol>
                <a:gridCol w="1456286">
                  <a:extLst>
                    <a:ext uri="{9D8B030D-6E8A-4147-A177-3AD203B41FA5}">
                      <a16:colId xmlns:a16="http://schemas.microsoft.com/office/drawing/2014/main" val="20001"/>
                    </a:ext>
                  </a:extLst>
                </a:gridCol>
                <a:gridCol w="1544332">
                  <a:extLst>
                    <a:ext uri="{9D8B030D-6E8A-4147-A177-3AD203B41FA5}">
                      <a16:colId xmlns:a16="http://schemas.microsoft.com/office/drawing/2014/main" val="20002"/>
                    </a:ext>
                  </a:extLst>
                </a:gridCol>
                <a:gridCol w="1950737">
                  <a:extLst>
                    <a:ext uri="{9D8B030D-6E8A-4147-A177-3AD203B41FA5}">
                      <a16:colId xmlns:a16="http://schemas.microsoft.com/office/drawing/2014/main" val="20003"/>
                    </a:ext>
                  </a:extLst>
                </a:gridCol>
              </a:tblGrid>
              <a:tr h="1070885">
                <a:tc gridSpan="4">
                  <a:txBody>
                    <a:bodyPr/>
                    <a:lstStyle/>
                    <a:p>
                      <a:pPr marL="0" marR="0" algn="ctr">
                        <a:spcBef>
                          <a:spcPts val="0"/>
                        </a:spcBef>
                        <a:spcAft>
                          <a:spcPts val="0"/>
                        </a:spcAft>
                      </a:pPr>
                      <a:endParaRPr lang="en-US" sz="1800" dirty="0">
                        <a:effectLst/>
                      </a:endParaRPr>
                    </a:p>
                    <a:p>
                      <a:pPr marL="0" marR="0" algn="ctr">
                        <a:spcBef>
                          <a:spcPts val="0"/>
                        </a:spcBef>
                        <a:spcAft>
                          <a:spcPts val="0"/>
                        </a:spcAft>
                      </a:pPr>
                      <a:r>
                        <a:rPr lang="en-US" sz="1800" dirty="0">
                          <a:effectLst/>
                        </a:rPr>
                        <a:t>Sample Decisional Balance Sheet  - Insert what Parent/Other Family Member “may” want to change</a:t>
                      </a:r>
                    </a:p>
                    <a:p>
                      <a:pPr marL="0" marR="0" algn="ctr">
                        <a:spcBef>
                          <a:spcPts val="0"/>
                        </a:spcBef>
                        <a:spcAft>
                          <a:spcPts val="0"/>
                        </a:spcAft>
                      </a:pPr>
                      <a:endParaRPr lang="en-US" sz="1800" dirty="0">
                        <a:effectLst/>
                        <a:latin typeface="Calibri"/>
                        <a:ea typeface="Times New Roman"/>
                        <a:cs typeface="Times New Roman"/>
                      </a:endParaRPr>
                    </a:p>
                  </a:txBody>
                  <a:tcPr marL="0" marR="0"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53939">
                <a:tc gridSpan="4">
                  <a:txBody>
                    <a:bodyPr/>
                    <a:lstStyle/>
                    <a:p>
                      <a:pPr marL="0" marR="0">
                        <a:spcBef>
                          <a:spcPts val="0"/>
                        </a:spcBef>
                        <a:spcAft>
                          <a:spcPts val="0"/>
                        </a:spcAft>
                      </a:pPr>
                      <a:r>
                        <a:rPr lang="en-US" sz="1600" b="1" dirty="0">
                          <a:effectLst/>
                        </a:rPr>
                        <a:t>           Continuing on as Before                           Making a Change  </a:t>
                      </a:r>
                      <a:endParaRPr lang="en-US" sz="1000" b="1" dirty="0">
                        <a:effectLst/>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32910">
                <a:tc>
                  <a:txBody>
                    <a:bodyPr/>
                    <a:lstStyle/>
                    <a:p>
                      <a:pPr marL="0" marR="0">
                        <a:spcBef>
                          <a:spcPts val="0"/>
                        </a:spcBef>
                        <a:spcAft>
                          <a:spcPts val="0"/>
                        </a:spcAft>
                      </a:pPr>
                      <a:r>
                        <a:rPr lang="en-US" sz="1400" dirty="0">
                          <a:effectLst/>
                        </a:rPr>
                        <a:t>What are some of the good things…</a:t>
                      </a:r>
                    </a:p>
                    <a:p>
                      <a:pPr marL="0" marR="0">
                        <a:spcBef>
                          <a:spcPts val="0"/>
                        </a:spcBef>
                        <a:spcAft>
                          <a:spcPts val="0"/>
                        </a:spcAft>
                      </a:pPr>
                      <a:r>
                        <a:rPr lang="en-US" sz="1400" dirty="0">
                          <a:effectLst/>
                        </a:rPr>
                        <a:t>Benefits</a:t>
                      </a:r>
                      <a:endParaRPr lang="en-US" sz="1000" dirty="0">
                        <a:effectLst/>
                        <a:latin typeface="Calibri"/>
                        <a:ea typeface="Times New Roman"/>
                        <a:cs typeface="Times New Roman"/>
                      </a:endParaRPr>
                    </a:p>
                  </a:txBody>
                  <a:tcPr marL="0" marR="0" marT="0" marB="0"/>
                </a:tc>
                <a:tc>
                  <a:txBody>
                    <a:bodyPr/>
                    <a:lstStyle/>
                    <a:p>
                      <a:pPr marL="0" marR="0">
                        <a:spcBef>
                          <a:spcPts val="0"/>
                        </a:spcBef>
                        <a:spcAft>
                          <a:spcPts val="0"/>
                        </a:spcAft>
                      </a:pPr>
                      <a:r>
                        <a:rPr lang="en-US" sz="1400" dirty="0">
                          <a:effectLst/>
                        </a:rPr>
                        <a:t>What are some of the not so good things…</a:t>
                      </a:r>
                    </a:p>
                    <a:p>
                      <a:pPr marL="0" marR="0">
                        <a:spcBef>
                          <a:spcPts val="0"/>
                        </a:spcBef>
                        <a:spcAft>
                          <a:spcPts val="0"/>
                        </a:spcAft>
                      </a:pPr>
                      <a:r>
                        <a:rPr lang="en-US" sz="1400" dirty="0">
                          <a:effectLst/>
                        </a:rPr>
                        <a:t>Costs</a:t>
                      </a:r>
                      <a:endParaRPr lang="en-US" sz="1000" dirty="0">
                        <a:effectLst/>
                        <a:latin typeface="Calibri"/>
                        <a:ea typeface="Times New Roman"/>
                        <a:cs typeface="Times New Roman"/>
                      </a:endParaRPr>
                    </a:p>
                  </a:txBody>
                  <a:tcPr marL="0" marR="0" marT="0" marB="0"/>
                </a:tc>
                <a:tc>
                  <a:txBody>
                    <a:bodyPr/>
                    <a:lstStyle/>
                    <a:p>
                      <a:pPr marL="0" marR="0">
                        <a:spcBef>
                          <a:spcPts val="0"/>
                        </a:spcBef>
                        <a:spcAft>
                          <a:spcPts val="0"/>
                        </a:spcAft>
                      </a:pPr>
                      <a:r>
                        <a:rPr lang="en-US" sz="1400" dirty="0">
                          <a:effectLst/>
                        </a:rPr>
                        <a:t>What are some of the not so good things…</a:t>
                      </a:r>
                    </a:p>
                    <a:p>
                      <a:pPr marL="0" marR="0">
                        <a:spcBef>
                          <a:spcPts val="0"/>
                        </a:spcBef>
                        <a:spcAft>
                          <a:spcPts val="0"/>
                        </a:spcAft>
                      </a:pPr>
                      <a:r>
                        <a:rPr lang="en-US" sz="1400" dirty="0">
                          <a:effectLst/>
                        </a:rPr>
                        <a:t>Costs</a:t>
                      </a:r>
                      <a:endParaRPr lang="en-US" sz="1000" dirty="0">
                        <a:effectLst/>
                        <a:latin typeface="Calibri"/>
                        <a:ea typeface="Times New Roman"/>
                        <a:cs typeface="Times New Roman"/>
                      </a:endParaRPr>
                    </a:p>
                  </a:txBody>
                  <a:tcPr marL="0" marR="0" marT="0" marB="0"/>
                </a:tc>
                <a:tc>
                  <a:txBody>
                    <a:bodyPr/>
                    <a:lstStyle/>
                    <a:p>
                      <a:pPr marL="0" marR="0">
                        <a:spcBef>
                          <a:spcPts val="0"/>
                        </a:spcBef>
                        <a:spcAft>
                          <a:spcPts val="0"/>
                        </a:spcAft>
                      </a:pPr>
                      <a:r>
                        <a:rPr lang="en-US" sz="1400" dirty="0">
                          <a:effectLst/>
                        </a:rPr>
                        <a:t>What are some of the good things about</a:t>
                      </a:r>
                      <a:r>
                        <a:rPr lang="en-US" sz="1400" baseline="0" dirty="0">
                          <a:effectLst/>
                        </a:rPr>
                        <a:t> change…</a:t>
                      </a:r>
                    </a:p>
                    <a:p>
                      <a:pPr marL="0" marR="0">
                        <a:spcBef>
                          <a:spcPts val="0"/>
                        </a:spcBef>
                        <a:spcAft>
                          <a:spcPts val="0"/>
                        </a:spcAft>
                      </a:pPr>
                      <a:r>
                        <a:rPr lang="en-US" sz="1400" dirty="0">
                          <a:effectLst/>
                        </a:rPr>
                        <a:t>Benefits</a:t>
                      </a:r>
                      <a:endParaRPr lang="en-US" sz="1000" dirty="0">
                        <a:effectLst/>
                        <a:latin typeface="Calibri"/>
                        <a:ea typeface="Times New Roman"/>
                        <a:cs typeface="Times New Roman"/>
                      </a:endParaRPr>
                    </a:p>
                  </a:txBody>
                  <a:tcPr marL="0" marR="0" marT="0" marB="0"/>
                </a:tc>
                <a:extLst>
                  <a:ext uri="{0D108BD9-81ED-4DB2-BD59-A6C34878D82A}">
                    <a16:rowId xmlns:a16="http://schemas.microsoft.com/office/drawing/2014/main" val="10002"/>
                  </a:ext>
                </a:extLst>
              </a:tr>
              <a:tr h="1841858">
                <a:tc>
                  <a:txBody>
                    <a:bodyPr/>
                    <a:lstStyle/>
                    <a:p>
                      <a:pPr marL="0" marR="0">
                        <a:spcBef>
                          <a:spcPts val="0"/>
                        </a:spcBef>
                        <a:spcAft>
                          <a:spcPts val="0"/>
                        </a:spcAft>
                      </a:pPr>
                      <a:r>
                        <a:rPr lang="en-US" sz="1400" dirty="0">
                          <a:effectLst/>
                        </a:rPr>
                        <a:t> </a:t>
                      </a:r>
                      <a:endParaRPr lang="en-US" sz="1000" dirty="0">
                        <a:effectLst/>
                        <a:latin typeface="Calibri"/>
                        <a:ea typeface="Times New Roman"/>
                        <a:cs typeface="Times New Roman"/>
                      </a:endParaRPr>
                    </a:p>
                  </a:txBody>
                  <a:tcPr marL="0" marR="0" marT="0" marB="0"/>
                </a:tc>
                <a:tc>
                  <a:txBody>
                    <a:bodyPr/>
                    <a:lstStyle/>
                    <a:p>
                      <a:pPr marL="0" marR="0">
                        <a:spcBef>
                          <a:spcPts val="0"/>
                        </a:spcBef>
                        <a:spcAft>
                          <a:spcPts val="0"/>
                        </a:spcAft>
                      </a:pPr>
                      <a:r>
                        <a:rPr lang="en-US" sz="1400" dirty="0">
                          <a:effectLst/>
                        </a:rPr>
                        <a:t> </a:t>
                      </a:r>
                      <a:endParaRPr lang="en-US" sz="1000" dirty="0">
                        <a:effectLst/>
                        <a:latin typeface="Calibri"/>
                        <a:ea typeface="Times New Roman"/>
                        <a:cs typeface="Times New Roman"/>
                      </a:endParaRPr>
                    </a:p>
                  </a:txBody>
                  <a:tcPr marL="0" marR="0" marT="0" marB="0"/>
                </a:tc>
                <a:tc>
                  <a:txBody>
                    <a:bodyPr/>
                    <a:lstStyle/>
                    <a:p>
                      <a:pPr marL="0" marR="0">
                        <a:spcBef>
                          <a:spcPts val="0"/>
                        </a:spcBef>
                        <a:spcAft>
                          <a:spcPts val="0"/>
                        </a:spcAft>
                      </a:pPr>
                      <a:r>
                        <a:rPr lang="en-US" sz="1400" dirty="0">
                          <a:effectLst/>
                        </a:rPr>
                        <a:t> </a:t>
                      </a:r>
                      <a:endParaRPr lang="en-US" sz="1000" dirty="0">
                        <a:effectLst/>
                        <a:latin typeface="Calibri"/>
                        <a:ea typeface="Times New Roman"/>
                        <a:cs typeface="Times New Roman"/>
                      </a:endParaRPr>
                    </a:p>
                  </a:txBody>
                  <a:tcPr marL="0" marR="0" marT="0" marB="0"/>
                </a:tc>
                <a:tc>
                  <a:txBody>
                    <a:bodyPr/>
                    <a:lstStyle/>
                    <a:p>
                      <a:pPr marL="0" marR="0">
                        <a:spcBef>
                          <a:spcPts val="0"/>
                        </a:spcBef>
                        <a:spcAft>
                          <a:spcPts val="0"/>
                        </a:spcAft>
                      </a:pPr>
                      <a:r>
                        <a:rPr lang="en-US" sz="1400" dirty="0">
                          <a:effectLst/>
                        </a:rPr>
                        <a:t> </a:t>
                      </a:r>
                      <a:endParaRPr lang="en-US" sz="1000" dirty="0">
                        <a:effectLst/>
                        <a:latin typeface="Calibri"/>
                        <a:ea typeface="Times New Roman"/>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8" name="Rectangle 1"/>
          <p:cNvSpPr>
            <a:spLocks noChangeArrowheads="1"/>
          </p:cNvSpPr>
          <p:nvPr/>
        </p:nvSpPr>
        <p:spPr bwMode="auto">
          <a:xfrm>
            <a:off x="94773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6"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2.1.6</a:t>
            </a:r>
          </a:p>
        </p:txBody>
      </p:sp>
    </p:spTree>
    <p:extLst>
      <p:ext uri="{BB962C8B-B14F-4D97-AF65-F5344CB8AC3E}">
        <p14:creationId xmlns:p14="http://schemas.microsoft.com/office/powerpoint/2010/main" val="6588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303362" y="709684"/>
            <a:ext cx="7784370" cy="360745"/>
          </a:xfrm>
        </p:spPr>
        <p:txBody>
          <a:bodyPr>
            <a:normAutofit fontScale="90000"/>
          </a:bodyPr>
          <a:lstStyle/>
          <a:p>
            <a:r>
              <a:rPr lang="en-US" sz="3200" dirty="0"/>
              <a:t>Observation: </a:t>
            </a:r>
            <a:br>
              <a:rPr lang="en-US" sz="3200" dirty="0"/>
            </a:br>
            <a:r>
              <a:rPr lang="en-US" sz="3200" dirty="0"/>
              <a:t>Developing Discrepancy  and Decisional Balance</a:t>
            </a:r>
          </a:p>
        </p:txBody>
      </p:sp>
      <p:sp>
        <p:nvSpPr>
          <p:cNvPr id="10" name="Text Placeholder 9"/>
          <p:cNvSpPr>
            <a:spLocks noGrp="1"/>
          </p:cNvSpPr>
          <p:nvPr>
            <p:ph sz="half" idx="1"/>
          </p:nvPr>
        </p:nvSpPr>
        <p:spPr>
          <a:xfrm>
            <a:off x="1303362" y="1665027"/>
            <a:ext cx="3855492" cy="3567162"/>
          </a:xfrm>
        </p:spPr>
        <p:txBody>
          <a:bodyPr>
            <a:noAutofit/>
          </a:bodyPr>
          <a:lstStyle/>
          <a:p>
            <a:pPr marL="0" indent="0">
              <a:buNone/>
            </a:pPr>
            <a:endParaRPr lang="en-US" dirty="0"/>
          </a:p>
          <a:p>
            <a:pPr marL="0" indent="0">
              <a:buNone/>
            </a:pPr>
            <a:endParaRPr lang="en-US" dirty="0"/>
          </a:p>
          <a:p>
            <a:pPr marL="0" indent="0">
              <a:buNone/>
            </a:pPr>
            <a:endParaRPr lang="en-US" dirty="0">
              <a:solidFill>
                <a:srgbClr val="000000"/>
              </a:solidFill>
            </a:endParaRPr>
          </a:p>
          <a:p>
            <a:pPr marL="0" indent="0">
              <a:buNone/>
            </a:pPr>
            <a:r>
              <a:rPr lang="en-US" dirty="0">
                <a:solidFill>
                  <a:srgbClr val="000000"/>
                </a:solidFill>
              </a:rPr>
              <a:t> </a:t>
            </a:r>
          </a:p>
        </p:txBody>
      </p:sp>
      <p:pic>
        <p:nvPicPr>
          <p:cNvPr id="7" name="Content Placeholder 6" descr="pair-work-icon.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3380960" y="1885364"/>
            <a:ext cx="3284529" cy="3680894"/>
          </a:xfrm>
          <a:prstGeom prst="rect">
            <a:avLst/>
          </a:prstGeom>
        </p:spPr>
      </p:pic>
      <p:sp>
        <p:nvSpPr>
          <p:cNvPr id="6" name="Slide Number Placeholder 6"/>
          <p:cNvSpPr txBox="1">
            <a:spLocks noChangeArrowheads="1"/>
          </p:cNvSpPr>
          <p:nvPr/>
        </p:nvSpPr>
        <p:spPr>
          <a:xfrm>
            <a:off x="1079112" y="6400800"/>
            <a:ext cx="4102488" cy="304800"/>
          </a:xfrm>
          <a:prstGeom prst="rect">
            <a:avLst/>
          </a:prstGeom>
        </p:spPr>
        <p:txBody>
          <a:bodyPr/>
          <a:lstStyle>
            <a:defPPr>
              <a:defRPr lang="en-US"/>
            </a:defPPr>
            <a:lvl1pPr marL="0" algn="l" defTabSz="457200" rtl="0" eaLnBrk="1" fontAlgn="auto" latinLnBrk="0" hangingPunct="1">
              <a:spcBef>
                <a:spcPts val="0"/>
              </a:spcBef>
              <a:spcAft>
                <a:spcPts val="0"/>
              </a:spcAft>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Case Management Pre-Service Lab 2.1.7</a:t>
            </a:r>
          </a:p>
        </p:txBody>
      </p:sp>
    </p:spTree>
    <p:extLst>
      <p:ext uri="{BB962C8B-B14F-4D97-AF65-F5344CB8AC3E}">
        <p14:creationId xmlns:p14="http://schemas.microsoft.com/office/powerpoint/2010/main" val="1965791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CP-whit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483ADD3A6F084DA6085943468B49BD" ma:contentTypeVersion="0" ma:contentTypeDescription="Create a new document." ma:contentTypeScope="" ma:versionID="7d6921c165478d5ac44a62b1f6dca26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020FB6-A300-4A64-AC95-114AD85DB1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1A70C23-537E-40A2-B88D-3E1C85CB2BF3}">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http://www.w3.org/XML/1998/namespace"/>
    <ds:schemaRef ds:uri="http://purl.org/dc/terms/"/>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30DF8FBC-41CB-4F77-8CE9-E275DBCD7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ACP-white</Template>
  <TotalTime>29473</TotalTime>
  <Words>1651</Words>
  <Application>Microsoft Office PowerPoint</Application>
  <PresentationFormat>On-screen Show (4:3)</PresentationFormat>
  <Paragraphs>239</Paragraphs>
  <Slides>37</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Arial Black</vt:lpstr>
      <vt:lpstr>Calibri</vt:lpstr>
      <vt:lpstr>Comic Sans MS</vt:lpstr>
      <vt:lpstr>ACP-white</vt:lpstr>
      <vt:lpstr>Document</vt:lpstr>
      <vt:lpstr>Case Management Lab 2:</vt:lpstr>
      <vt:lpstr>Agenda</vt:lpstr>
      <vt:lpstr>Unit 2.1</vt:lpstr>
      <vt:lpstr>Learning Objectives</vt:lpstr>
      <vt:lpstr>Goals of Exploration Phase</vt:lpstr>
      <vt:lpstr>Developing Discrepancy</vt:lpstr>
      <vt:lpstr>Decisional Balance –  Weighing the “Pros and Cons”</vt:lpstr>
      <vt:lpstr> Exploring Potential Areas of Change with a Family</vt:lpstr>
      <vt:lpstr>Observation:  Developing Discrepancy  and Decisional Balance</vt:lpstr>
      <vt:lpstr>Mutuality and Self-Determination</vt:lpstr>
      <vt:lpstr>Self-Efficacy</vt:lpstr>
      <vt:lpstr>Formula for Change</vt:lpstr>
      <vt:lpstr>Case Manager’s Tasks to Enhance Self-Efficacy</vt:lpstr>
      <vt:lpstr>Increasing Self-Efficacy</vt:lpstr>
      <vt:lpstr>Activity A:   Traps to Avoid</vt:lpstr>
      <vt:lpstr>PowerPoint Presentation</vt:lpstr>
      <vt:lpstr>Change Prognosis</vt:lpstr>
      <vt:lpstr>Evoking Change Talk</vt:lpstr>
      <vt:lpstr>Sample Questions:  Eliciting Self-Motivational Statement</vt:lpstr>
      <vt:lpstr>Activity B:   Parent Self-Motivational Statement</vt:lpstr>
      <vt:lpstr>Unit 2.2</vt:lpstr>
      <vt:lpstr>Learning Objectives</vt:lpstr>
      <vt:lpstr>Use of Engagement Skills to Motivate</vt:lpstr>
      <vt:lpstr>Roll with Resistance</vt:lpstr>
      <vt:lpstr>What does resistance look like?</vt:lpstr>
      <vt:lpstr>What is beneath resistance?</vt:lpstr>
      <vt:lpstr>Strategies to Defuse Resistance</vt:lpstr>
      <vt:lpstr>Simple Reflection</vt:lpstr>
      <vt:lpstr>Amplified Reflection</vt:lpstr>
      <vt:lpstr>A Double-Sided Reflection</vt:lpstr>
      <vt:lpstr>Shifting Focus</vt:lpstr>
      <vt:lpstr>Agreement with a Twist</vt:lpstr>
      <vt:lpstr>Emphasizing  Personal Choice and Control</vt:lpstr>
      <vt:lpstr>Reframing</vt:lpstr>
      <vt:lpstr>Activity C:   Defusing Resistance</vt:lpstr>
      <vt:lpstr>Unit 2.3</vt:lpstr>
      <vt:lpstr>Learning Objectives</vt:lpstr>
    </vt:vector>
  </TitlesOfParts>
  <Company>Frontera Interactive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Management Lab 2 - Engage and Motivate PowerPoint</dc:title>
  <dc:creator>Linda Radigan;John Harper</dc:creator>
  <cp:lastModifiedBy>VanDyke, Misty N</cp:lastModifiedBy>
  <cp:revision>691</cp:revision>
  <cp:lastPrinted>2016-05-26T19:05:50Z</cp:lastPrinted>
  <dcterms:created xsi:type="dcterms:W3CDTF">2013-01-31T01:40:39Z</dcterms:created>
  <dcterms:modified xsi:type="dcterms:W3CDTF">2025-05-07T14:22:50Z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ToT FSDMM Super SPE PPT</vt:lpwstr>
  </property>
  <property fmtid="{D5CDD505-2E9C-101B-9397-08002B2CF9AE}" pid="4" name="ArticulateGUID">
    <vt:lpwstr>516AB48F-13D2-4312-3F05-703F303F3F0E</vt:lpwstr>
  </property>
  <property fmtid="{D5CDD505-2E9C-101B-9397-08002B2CF9AE}" pid="5" name="ArticulateProjectFull">
    <vt:lpwstr>C:\Users\YYY\Desktop\Qingfu\ASD\DCF\Super SPE\ToT FSDMM Super SPE PPT - Revisions by Wang-Williams_04292013.ppta</vt:lpwstr>
  </property>
  <property fmtid="{D5CDD505-2E9C-101B-9397-08002B2CF9AE}" pid="6" name="ContentTypeId">
    <vt:lpwstr>0x010100BC483ADD3A6F084DA6085943468B49BD</vt:lpwstr>
  </property>
</Properties>
</file>